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theme/theme8.xml" ContentType="application/vnd.openxmlformats-officedocument.theme+xml"/>
  <Override PartName="/ppt/slideLayouts/slideLayout20.xml" ContentType="application/vnd.openxmlformats-officedocument.presentationml.slideLayout+xml"/>
  <Override PartName="/ppt/theme/theme9.xml" ContentType="application/vnd.openxmlformats-officedocument.theme+xml"/>
  <Override PartName="/ppt/slideLayouts/slideLayout21.xml" ContentType="application/vnd.openxmlformats-officedocument.presentationml.slideLayout+xml"/>
  <Override PartName="/ppt/theme/theme10.xml" ContentType="application/vnd.openxmlformats-officedocument.theme+xml"/>
  <Override PartName="/ppt/slideLayouts/slideLayout22.xml" ContentType="application/vnd.openxmlformats-officedocument.presentationml.slideLayout+xml"/>
  <Override PartName="/ppt/theme/theme11.xml" ContentType="application/vnd.openxmlformats-officedocument.theme+xml"/>
  <Override PartName="/ppt/slideLayouts/slideLayout23.xml" ContentType="application/vnd.openxmlformats-officedocument.presentationml.slideLayout+xml"/>
  <Override PartName="/ppt/theme/theme12.xml" ContentType="application/vnd.openxmlformats-officedocument.theme+xml"/>
  <Override PartName="/ppt/slideLayouts/slideLayout24.xml" ContentType="application/vnd.openxmlformats-officedocument.presentationml.slideLayout+xml"/>
  <Override PartName="/ppt/theme/theme13.xml" ContentType="application/vnd.openxmlformats-officedocument.theme+xml"/>
  <Override PartName="/ppt/slideLayouts/slideLayout25.xml" ContentType="application/vnd.openxmlformats-officedocument.presentationml.slideLayout+xml"/>
  <Override PartName="/ppt/theme/theme14.xml" ContentType="application/vnd.openxmlformats-officedocument.theme+xml"/>
  <Override PartName="/ppt/slideLayouts/slideLayout26.xml" ContentType="application/vnd.openxmlformats-officedocument.presentationml.slideLayout+xml"/>
  <Override PartName="/ppt/theme/theme15.xml" ContentType="application/vnd.openxmlformats-officedocument.theme+xml"/>
  <Override PartName="/ppt/slideLayouts/slideLayout27.xml" ContentType="application/vnd.openxmlformats-officedocument.presentationml.slideLayout+xml"/>
  <Override PartName="/ppt/theme/theme16.xml" ContentType="application/vnd.openxmlformats-officedocument.theme+xml"/>
  <Override PartName="/ppt/slideLayouts/slideLayout28.xml" ContentType="application/vnd.openxmlformats-officedocument.presentationml.slideLayout+xml"/>
  <Override PartName="/ppt/theme/theme17.xml" ContentType="application/vnd.openxmlformats-officedocument.theme+xml"/>
  <Override PartName="/ppt/slideLayouts/slideLayout29.xml" ContentType="application/vnd.openxmlformats-officedocument.presentationml.slideLayout+xml"/>
  <Override PartName="/ppt/theme/theme18.xml" ContentType="application/vnd.openxmlformats-officedocument.theme+xml"/>
  <Override PartName="/ppt/slideLayouts/slideLayout30.xml" ContentType="application/vnd.openxmlformats-officedocument.presentationml.slideLayout+xml"/>
  <Override PartName="/ppt/theme/theme19.xml" ContentType="application/vnd.openxmlformats-officedocument.theme+xml"/>
  <Override PartName="/ppt/slideLayouts/slideLayout31.xml" ContentType="application/vnd.openxmlformats-officedocument.presentationml.slideLayout+xml"/>
  <Override PartName="/ppt/theme/theme20.xml" ContentType="application/vnd.openxmlformats-officedocument.theme+xml"/>
  <Override PartName="/ppt/slideLayouts/slideLayout32.xml" ContentType="application/vnd.openxmlformats-officedocument.presentationml.slideLayout+xml"/>
  <Override PartName="/ppt/theme/theme21.xml" ContentType="application/vnd.openxmlformats-officedocument.theme+xml"/>
  <Override PartName="/ppt/slideLayouts/slideLayout33.xml" ContentType="application/vnd.openxmlformats-officedocument.presentationml.slideLayout+xml"/>
  <Override PartName="/ppt/theme/theme22.xml" ContentType="application/vnd.openxmlformats-officedocument.theme+xml"/>
  <Override PartName="/ppt/slideLayouts/slideLayout34.xml" ContentType="application/vnd.openxmlformats-officedocument.presentationml.slideLayout+xml"/>
  <Override PartName="/ppt/theme/theme23.xml" ContentType="application/vnd.openxmlformats-officedocument.theme+xml"/>
  <Override PartName="/ppt/slideLayouts/slideLayout35.xml" ContentType="application/vnd.openxmlformats-officedocument.presentationml.slideLayout+xml"/>
  <Override PartName="/ppt/theme/theme24.xml" ContentType="application/vnd.openxmlformats-officedocument.theme+xml"/>
  <Override PartName="/ppt/slideLayouts/slideLayout36.xml" ContentType="application/vnd.openxmlformats-officedocument.presentationml.slideLayout+xml"/>
  <Override PartName="/ppt/theme/theme25.xml" ContentType="application/vnd.openxmlformats-officedocument.theme+xml"/>
  <Override PartName="/ppt/slideLayouts/slideLayout37.xml" ContentType="application/vnd.openxmlformats-officedocument.presentationml.slideLayout+xml"/>
  <Override PartName="/ppt/theme/theme26.xml" ContentType="application/vnd.openxmlformats-officedocument.theme+xml"/>
  <Override PartName="/ppt/slideLayouts/slideLayout38.xml" ContentType="application/vnd.openxmlformats-officedocument.presentationml.slideLayout+xml"/>
  <Override PartName="/ppt/theme/theme27.xml" ContentType="application/vnd.openxmlformats-officedocument.theme+xml"/>
  <Override PartName="/ppt/slideLayouts/slideLayout39.xml" ContentType="application/vnd.openxmlformats-officedocument.presentationml.slideLayout+xml"/>
  <Override PartName="/ppt/theme/theme28.xml" ContentType="application/vnd.openxmlformats-officedocument.theme+xml"/>
  <Override PartName="/ppt/slideLayouts/slideLayout40.xml" ContentType="application/vnd.openxmlformats-officedocument.presentationml.slideLayout+xml"/>
  <Override PartName="/ppt/theme/theme29.xml" ContentType="application/vnd.openxmlformats-officedocument.theme+xml"/>
  <Override PartName="/ppt/slideLayouts/slideLayout41.xml" ContentType="application/vnd.openxmlformats-officedocument.presentationml.slideLayout+xml"/>
  <Override PartName="/ppt/theme/theme30.xml" ContentType="application/vnd.openxmlformats-officedocument.theme+xml"/>
  <Override PartName="/ppt/slideLayouts/slideLayout42.xml" ContentType="application/vnd.openxmlformats-officedocument.presentationml.slideLayout+xml"/>
  <Override PartName="/ppt/theme/theme31.xml" ContentType="application/vnd.openxmlformats-officedocument.theme+xml"/>
  <Override PartName="/ppt/slideLayouts/slideLayout43.xml" ContentType="application/vnd.openxmlformats-officedocument.presentationml.slideLayout+xml"/>
  <Override PartName="/ppt/theme/theme32.xml" ContentType="application/vnd.openxmlformats-officedocument.theme+xml"/>
  <Override PartName="/ppt/slideLayouts/slideLayout44.xml" ContentType="application/vnd.openxmlformats-officedocument.presentationml.slideLayout+xml"/>
  <Override PartName="/ppt/theme/theme33.xml" ContentType="application/vnd.openxmlformats-officedocument.theme+xml"/>
  <Override PartName="/ppt/slideLayouts/slideLayout45.xml" ContentType="application/vnd.openxmlformats-officedocument.presentationml.slideLayout+xml"/>
  <Override PartName="/ppt/theme/theme34.xml" ContentType="application/vnd.openxmlformats-officedocument.theme+xml"/>
  <Override PartName="/ppt/slideLayouts/slideLayout46.xml" ContentType="application/vnd.openxmlformats-officedocument.presentationml.slideLayout+xml"/>
  <Override PartName="/ppt/theme/theme35.xml" ContentType="application/vnd.openxmlformats-officedocument.theme+xml"/>
  <Override PartName="/ppt/slideLayouts/slideLayout47.xml" ContentType="application/vnd.openxmlformats-officedocument.presentationml.slideLayout+xml"/>
  <Override PartName="/ppt/theme/theme36.xml" ContentType="application/vnd.openxmlformats-officedocument.theme+xml"/>
  <Override PartName="/ppt/slideLayouts/slideLayout48.xml" ContentType="application/vnd.openxmlformats-officedocument.presentationml.slideLayout+xml"/>
  <Override PartName="/ppt/theme/theme37.xml" ContentType="application/vnd.openxmlformats-officedocument.theme+xml"/>
  <Override PartName="/ppt/slideLayouts/slideLayout49.xml" ContentType="application/vnd.openxmlformats-officedocument.presentationml.slideLayout+xml"/>
  <Override PartName="/ppt/theme/theme38.xml" ContentType="application/vnd.openxmlformats-officedocument.theme+xml"/>
  <Override PartName="/ppt/slideLayouts/slideLayout50.xml" ContentType="application/vnd.openxmlformats-officedocument.presentationml.slideLayout+xml"/>
  <Override PartName="/ppt/theme/theme39.xml" ContentType="application/vnd.openxmlformats-officedocument.theme+xml"/>
  <Override PartName="/ppt/slideLayouts/slideLayout51.xml" ContentType="application/vnd.openxmlformats-officedocument.presentationml.slideLayout+xml"/>
  <Override PartName="/ppt/theme/theme40.xml" ContentType="application/vnd.openxmlformats-officedocument.theme+xml"/>
  <Override PartName="/ppt/slideLayouts/slideLayout52.xml" ContentType="application/vnd.openxmlformats-officedocument.presentationml.slideLayout+xml"/>
  <Override PartName="/ppt/theme/theme41.xml" ContentType="application/vnd.openxmlformats-officedocument.theme+xml"/>
  <Override PartName="/ppt/slideLayouts/slideLayout53.xml" ContentType="application/vnd.openxmlformats-officedocument.presentationml.slideLayout+xml"/>
  <Override PartName="/ppt/theme/theme42.xml" ContentType="application/vnd.openxmlformats-officedocument.theme+xml"/>
  <Override PartName="/ppt/slideLayouts/slideLayout54.xml" ContentType="application/vnd.openxmlformats-officedocument.presentationml.slideLayout+xml"/>
  <Override PartName="/ppt/theme/theme43.xml" ContentType="application/vnd.openxmlformats-officedocument.theme+xml"/>
  <Override PartName="/ppt/slideLayouts/slideLayout55.xml" ContentType="application/vnd.openxmlformats-officedocument.presentationml.slideLayout+xml"/>
  <Override PartName="/ppt/theme/theme44.xml" ContentType="application/vnd.openxmlformats-officedocument.theme+xml"/>
  <Override PartName="/ppt/slideLayouts/slideLayout56.xml" ContentType="application/vnd.openxmlformats-officedocument.presentationml.slideLayout+xml"/>
  <Override PartName="/ppt/theme/theme45.xml" ContentType="application/vnd.openxmlformats-officedocument.theme+xml"/>
  <Override PartName="/ppt/slideLayouts/slideLayout57.xml" ContentType="application/vnd.openxmlformats-officedocument.presentationml.slideLayout+xml"/>
  <Override PartName="/ppt/theme/theme46.xml" ContentType="application/vnd.openxmlformats-officedocument.theme+xml"/>
  <Override PartName="/ppt/slideLayouts/slideLayout58.xml" ContentType="application/vnd.openxmlformats-officedocument.presentationml.slideLayout+xml"/>
  <Override PartName="/ppt/theme/theme47.xml" ContentType="application/vnd.openxmlformats-officedocument.theme+xml"/>
  <Override PartName="/ppt/slideLayouts/slideLayout59.xml" ContentType="application/vnd.openxmlformats-officedocument.presentationml.slideLayout+xml"/>
  <Override PartName="/ppt/theme/theme48.xml" ContentType="application/vnd.openxmlformats-officedocument.theme+xml"/>
  <Override PartName="/ppt/slideLayouts/slideLayout60.xml" ContentType="application/vnd.openxmlformats-officedocument.presentationml.slideLayout+xml"/>
  <Override PartName="/ppt/theme/theme49.xml" ContentType="application/vnd.openxmlformats-officedocument.theme+xml"/>
  <Override PartName="/ppt/slideLayouts/slideLayout61.xml" ContentType="application/vnd.openxmlformats-officedocument.presentationml.slideLayout+xml"/>
  <Override PartName="/ppt/theme/theme50.xml" ContentType="application/vnd.openxmlformats-officedocument.theme+xml"/>
  <Override PartName="/ppt/slideLayouts/slideLayout62.xml" ContentType="application/vnd.openxmlformats-officedocument.presentationml.slideLayout+xml"/>
  <Override PartName="/ppt/theme/theme51.xml" ContentType="application/vnd.openxmlformats-officedocument.theme+xml"/>
  <Override PartName="/ppt/slideLayouts/slideLayout63.xml" ContentType="application/vnd.openxmlformats-officedocument.presentationml.slideLayout+xml"/>
  <Override PartName="/ppt/theme/theme52.xml" ContentType="application/vnd.openxmlformats-officedocument.theme+xml"/>
  <Override PartName="/ppt/slideLayouts/slideLayout64.xml" ContentType="application/vnd.openxmlformats-officedocument.presentationml.slideLayout+xml"/>
  <Override PartName="/ppt/theme/theme53.xml" ContentType="application/vnd.openxmlformats-officedocument.theme+xml"/>
  <Override PartName="/ppt/slideLayouts/slideLayout65.xml" ContentType="application/vnd.openxmlformats-officedocument.presentationml.slideLayout+xml"/>
  <Override PartName="/ppt/theme/theme54.xml" ContentType="application/vnd.openxmlformats-officedocument.theme+xml"/>
  <Override PartName="/ppt/slideLayouts/slideLayout66.xml" ContentType="application/vnd.openxmlformats-officedocument.presentationml.slideLayout+xml"/>
  <Override PartName="/ppt/theme/theme55.xml" ContentType="application/vnd.openxmlformats-officedocument.theme+xml"/>
  <Override PartName="/ppt/slideLayouts/slideLayout67.xml" ContentType="application/vnd.openxmlformats-officedocument.presentationml.slideLayout+xml"/>
  <Override PartName="/ppt/theme/theme56.xml" ContentType="application/vnd.openxmlformats-officedocument.theme+xml"/>
  <Override PartName="/ppt/slideLayouts/slideLayout68.xml" ContentType="application/vnd.openxmlformats-officedocument.presentationml.slideLayout+xml"/>
  <Override PartName="/ppt/theme/theme57.xml" ContentType="application/vnd.openxmlformats-officedocument.theme+xml"/>
  <Override PartName="/ppt/slideLayouts/slideLayout69.xml" ContentType="application/vnd.openxmlformats-officedocument.presentationml.slideLayout+xml"/>
  <Override PartName="/ppt/theme/theme58.xml" ContentType="application/vnd.openxmlformats-officedocument.theme+xml"/>
  <Override PartName="/ppt/slideLayouts/slideLayout70.xml" ContentType="application/vnd.openxmlformats-officedocument.presentationml.slideLayout+xml"/>
  <Override PartName="/ppt/theme/theme59.xml" ContentType="application/vnd.openxmlformats-officedocument.theme+xml"/>
  <Override PartName="/ppt/slideLayouts/slideLayout71.xml" ContentType="application/vnd.openxmlformats-officedocument.presentationml.slideLayout+xml"/>
  <Override PartName="/ppt/theme/theme60.xml" ContentType="application/vnd.openxmlformats-officedocument.theme+xml"/>
  <Override PartName="/ppt/slideLayouts/slideLayout72.xml" ContentType="application/vnd.openxmlformats-officedocument.presentationml.slideLayout+xml"/>
  <Override PartName="/ppt/theme/theme61.xml" ContentType="application/vnd.openxmlformats-officedocument.theme+xml"/>
  <Override PartName="/ppt/slideLayouts/slideLayout73.xml" ContentType="application/vnd.openxmlformats-officedocument.presentationml.slideLayout+xml"/>
  <Override PartName="/ppt/theme/theme62.xml" ContentType="application/vnd.openxmlformats-officedocument.theme+xml"/>
  <Override PartName="/ppt/slideLayouts/slideLayout74.xml" ContentType="application/vnd.openxmlformats-officedocument.presentationml.slideLayout+xml"/>
  <Override PartName="/ppt/theme/theme63.xml" ContentType="application/vnd.openxmlformats-officedocument.theme+xml"/>
  <Override PartName="/ppt/slideLayouts/slideLayout75.xml" ContentType="application/vnd.openxmlformats-officedocument.presentationml.slideLayout+xml"/>
  <Override PartName="/ppt/theme/theme64.xml" ContentType="application/vnd.openxmlformats-officedocument.theme+xml"/>
  <Override PartName="/ppt/slideLayouts/slideLayout76.xml" ContentType="application/vnd.openxmlformats-officedocument.presentationml.slideLayout+xml"/>
  <Override PartName="/ppt/theme/theme65.xml" ContentType="application/vnd.openxmlformats-officedocument.theme+xml"/>
  <Override PartName="/ppt/slideLayouts/slideLayout77.xml" ContentType="application/vnd.openxmlformats-officedocument.presentationml.slideLayout+xml"/>
  <Override PartName="/ppt/theme/theme66.xml" ContentType="application/vnd.openxmlformats-officedocument.theme+xml"/>
  <Override PartName="/ppt/theme/theme6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1" r:id="rId2"/>
    <p:sldMasterId id="2147483693" r:id="rId3"/>
    <p:sldMasterId id="2147483695" r:id="rId4"/>
    <p:sldMasterId id="2147483697" r:id="rId5"/>
    <p:sldMasterId id="2147483699" r:id="rId6"/>
    <p:sldMasterId id="2147483701" r:id="rId7"/>
    <p:sldMasterId id="2147483703" r:id="rId8"/>
    <p:sldMasterId id="2147483705" r:id="rId9"/>
    <p:sldMasterId id="2147483707" r:id="rId10"/>
    <p:sldMasterId id="2147483709" r:id="rId11"/>
    <p:sldMasterId id="2147483711" r:id="rId12"/>
    <p:sldMasterId id="2147483713" r:id="rId13"/>
    <p:sldMasterId id="2147483715" r:id="rId14"/>
    <p:sldMasterId id="2147483717" r:id="rId15"/>
    <p:sldMasterId id="2147483719" r:id="rId16"/>
    <p:sldMasterId id="2147483721" r:id="rId17"/>
    <p:sldMasterId id="2147483723" r:id="rId18"/>
    <p:sldMasterId id="2147483725" r:id="rId19"/>
    <p:sldMasterId id="2147483727" r:id="rId20"/>
    <p:sldMasterId id="2147483729" r:id="rId21"/>
    <p:sldMasterId id="2147483731" r:id="rId22"/>
    <p:sldMasterId id="2147483733" r:id="rId23"/>
    <p:sldMasterId id="2147483735" r:id="rId24"/>
    <p:sldMasterId id="2147483737" r:id="rId25"/>
    <p:sldMasterId id="2147483739" r:id="rId26"/>
    <p:sldMasterId id="2147483741" r:id="rId27"/>
    <p:sldMasterId id="2147483743" r:id="rId28"/>
    <p:sldMasterId id="2147483745" r:id="rId29"/>
    <p:sldMasterId id="2147483747" r:id="rId30"/>
    <p:sldMasterId id="2147483749" r:id="rId31"/>
    <p:sldMasterId id="2147483751" r:id="rId32"/>
    <p:sldMasterId id="2147483753" r:id="rId33"/>
    <p:sldMasterId id="2147483755" r:id="rId34"/>
    <p:sldMasterId id="2147483757" r:id="rId35"/>
    <p:sldMasterId id="2147483759" r:id="rId36"/>
    <p:sldMasterId id="2147483761" r:id="rId37"/>
    <p:sldMasterId id="2147483763" r:id="rId38"/>
    <p:sldMasterId id="2147483765" r:id="rId39"/>
    <p:sldMasterId id="2147483767" r:id="rId40"/>
    <p:sldMasterId id="2147483769" r:id="rId41"/>
    <p:sldMasterId id="2147483771" r:id="rId42"/>
    <p:sldMasterId id="2147483773" r:id="rId43"/>
    <p:sldMasterId id="2147483775" r:id="rId44"/>
    <p:sldMasterId id="2147483777" r:id="rId45"/>
    <p:sldMasterId id="2147483779" r:id="rId46"/>
    <p:sldMasterId id="2147483781" r:id="rId47"/>
    <p:sldMasterId id="2147483783" r:id="rId48"/>
    <p:sldMasterId id="2147483785" r:id="rId49"/>
    <p:sldMasterId id="2147483787" r:id="rId50"/>
    <p:sldMasterId id="2147483789" r:id="rId51"/>
    <p:sldMasterId id="2147483791" r:id="rId52"/>
    <p:sldMasterId id="2147483793" r:id="rId53"/>
    <p:sldMasterId id="2147483795" r:id="rId54"/>
    <p:sldMasterId id="2147483797" r:id="rId55"/>
    <p:sldMasterId id="2147483799" r:id="rId56"/>
    <p:sldMasterId id="2147483801" r:id="rId57"/>
    <p:sldMasterId id="2147483803" r:id="rId58"/>
    <p:sldMasterId id="2147483805" r:id="rId59"/>
    <p:sldMasterId id="2147483807" r:id="rId60"/>
    <p:sldMasterId id="2147483809" r:id="rId61"/>
    <p:sldMasterId id="2147483811" r:id="rId62"/>
    <p:sldMasterId id="2147483813" r:id="rId63"/>
    <p:sldMasterId id="2147483815" r:id="rId64"/>
    <p:sldMasterId id="2147483817" r:id="rId65"/>
    <p:sldMasterId id="2147483819" r:id="rId66"/>
  </p:sldMasterIdLst>
  <p:notesMasterIdLst>
    <p:notesMasterId r:id="rId156"/>
  </p:notesMasterIdLst>
  <p:sldIdLst>
    <p:sldId id="444" r:id="rId67"/>
    <p:sldId id="445" r:id="rId68"/>
    <p:sldId id="447" r:id="rId69"/>
    <p:sldId id="257" r:id="rId70"/>
    <p:sldId id="258" r:id="rId71"/>
    <p:sldId id="259" r:id="rId72"/>
    <p:sldId id="260" r:id="rId73"/>
    <p:sldId id="261" r:id="rId74"/>
    <p:sldId id="266" r:id="rId75"/>
    <p:sldId id="267" r:id="rId76"/>
    <p:sldId id="268" r:id="rId77"/>
    <p:sldId id="269" r:id="rId78"/>
    <p:sldId id="270" r:id="rId79"/>
    <p:sldId id="313" r:id="rId80"/>
    <p:sldId id="272" r:id="rId81"/>
    <p:sldId id="323" r:id="rId82"/>
    <p:sldId id="291" r:id="rId83"/>
    <p:sldId id="292" r:id="rId84"/>
    <p:sldId id="322" r:id="rId85"/>
    <p:sldId id="274" r:id="rId86"/>
    <p:sldId id="275" r:id="rId87"/>
    <p:sldId id="293" r:id="rId88"/>
    <p:sldId id="321" r:id="rId89"/>
    <p:sldId id="324" r:id="rId90"/>
    <p:sldId id="380" r:id="rId91"/>
    <p:sldId id="381" r:id="rId92"/>
    <p:sldId id="382" r:id="rId93"/>
    <p:sldId id="383" r:id="rId94"/>
    <p:sldId id="384" r:id="rId95"/>
    <p:sldId id="385" r:id="rId96"/>
    <p:sldId id="386" r:id="rId97"/>
    <p:sldId id="387" r:id="rId98"/>
    <p:sldId id="388" r:id="rId99"/>
    <p:sldId id="389" r:id="rId100"/>
    <p:sldId id="390" r:id="rId101"/>
    <p:sldId id="391" r:id="rId102"/>
    <p:sldId id="392" r:id="rId103"/>
    <p:sldId id="393" r:id="rId104"/>
    <p:sldId id="394" r:id="rId105"/>
    <p:sldId id="395" r:id="rId106"/>
    <p:sldId id="396" r:id="rId107"/>
    <p:sldId id="397" r:id="rId108"/>
    <p:sldId id="398" r:id="rId109"/>
    <p:sldId id="399" r:id="rId110"/>
    <p:sldId id="400" r:id="rId111"/>
    <p:sldId id="401" r:id="rId112"/>
    <p:sldId id="402" r:id="rId113"/>
    <p:sldId id="403" r:id="rId114"/>
    <p:sldId id="404" r:id="rId115"/>
    <p:sldId id="405" r:id="rId116"/>
    <p:sldId id="406" r:id="rId117"/>
    <p:sldId id="407" r:id="rId118"/>
    <p:sldId id="408" r:id="rId119"/>
    <p:sldId id="409" r:id="rId120"/>
    <p:sldId id="410" r:id="rId121"/>
    <p:sldId id="411" r:id="rId122"/>
    <p:sldId id="412" r:id="rId123"/>
    <p:sldId id="413" r:id="rId124"/>
    <p:sldId id="414" r:id="rId125"/>
    <p:sldId id="415" r:id="rId126"/>
    <p:sldId id="416" r:id="rId127"/>
    <p:sldId id="417" r:id="rId128"/>
    <p:sldId id="418" r:id="rId129"/>
    <p:sldId id="419" r:id="rId130"/>
    <p:sldId id="420" r:id="rId131"/>
    <p:sldId id="421" r:id="rId132"/>
    <p:sldId id="422" r:id="rId133"/>
    <p:sldId id="423" r:id="rId134"/>
    <p:sldId id="424" r:id="rId135"/>
    <p:sldId id="425" r:id="rId136"/>
    <p:sldId id="426" r:id="rId137"/>
    <p:sldId id="427" r:id="rId138"/>
    <p:sldId id="428" r:id="rId139"/>
    <p:sldId id="429" r:id="rId140"/>
    <p:sldId id="430" r:id="rId141"/>
    <p:sldId id="431" r:id="rId142"/>
    <p:sldId id="432" r:id="rId143"/>
    <p:sldId id="433" r:id="rId144"/>
    <p:sldId id="434" r:id="rId145"/>
    <p:sldId id="435" r:id="rId146"/>
    <p:sldId id="436" r:id="rId147"/>
    <p:sldId id="437" r:id="rId148"/>
    <p:sldId id="438" r:id="rId149"/>
    <p:sldId id="439" r:id="rId150"/>
    <p:sldId id="440" r:id="rId151"/>
    <p:sldId id="441" r:id="rId152"/>
    <p:sldId id="442" r:id="rId153"/>
    <p:sldId id="448" r:id="rId154"/>
    <p:sldId id="379" r:id="rId155"/>
  </p:sldIdLst>
  <p:sldSz cx="10058400" cy="77724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509412" algn="l" rtl="0" fontAlgn="base">
      <a:spcBef>
        <a:spcPct val="0"/>
      </a:spcBef>
      <a:spcAft>
        <a:spcPct val="0"/>
      </a:spcAft>
      <a:defRPr kern="1200">
        <a:solidFill>
          <a:schemeClr val="tx1"/>
        </a:solidFill>
        <a:latin typeface="Arial" charset="0"/>
        <a:ea typeface="+mn-ea"/>
        <a:cs typeface="+mn-cs"/>
      </a:defRPr>
    </a:lvl2pPr>
    <a:lvl3pPr marL="1018824" algn="l" rtl="0" fontAlgn="base">
      <a:spcBef>
        <a:spcPct val="0"/>
      </a:spcBef>
      <a:spcAft>
        <a:spcPct val="0"/>
      </a:spcAft>
      <a:defRPr kern="1200">
        <a:solidFill>
          <a:schemeClr val="tx1"/>
        </a:solidFill>
        <a:latin typeface="Arial" charset="0"/>
        <a:ea typeface="+mn-ea"/>
        <a:cs typeface="+mn-cs"/>
      </a:defRPr>
    </a:lvl3pPr>
    <a:lvl4pPr marL="1528237" algn="l" rtl="0" fontAlgn="base">
      <a:spcBef>
        <a:spcPct val="0"/>
      </a:spcBef>
      <a:spcAft>
        <a:spcPct val="0"/>
      </a:spcAft>
      <a:defRPr kern="1200">
        <a:solidFill>
          <a:schemeClr val="tx1"/>
        </a:solidFill>
        <a:latin typeface="Arial" charset="0"/>
        <a:ea typeface="+mn-ea"/>
        <a:cs typeface="+mn-cs"/>
      </a:defRPr>
    </a:lvl4pPr>
    <a:lvl5pPr marL="2037649" algn="l" rtl="0" fontAlgn="base">
      <a:spcBef>
        <a:spcPct val="0"/>
      </a:spcBef>
      <a:spcAft>
        <a:spcPct val="0"/>
      </a:spcAft>
      <a:defRPr kern="1200">
        <a:solidFill>
          <a:schemeClr val="tx1"/>
        </a:solidFill>
        <a:latin typeface="Arial" charset="0"/>
        <a:ea typeface="+mn-ea"/>
        <a:cs typeface="+mn-cs"/>
      </a:defRPr>
    </a:lvl5pPr>
    <a:lvl6pPr marL="2547061" algn="l" defTabSz="1018824" rtl="0" eaLnBrk="1" latinLnBrk="0" hangingPunct="1">
      <a:defRPr kern="1200">
        <a:solidFill>
          <a:schemeClr val="tx1"/>
        </a:solidFill>
        <a:latin typeface="Arial" charset="0"/>
        <a:ea typeface="+mn-ea"/>
        <a:cs typeface="+mn-cs"/>
      </a:defRPr>
    </a:lvl6pPr>
    <a:lvl7pPr marL="3056473" algn="l" defTabSz="1018824" rtl="0" eaLnBrk="1" latinLnBrk="0" hangingPunct="1">
      <a:defRPr kern="1200">
        <a:solidFill>
          <a:schemeClr val="tx1"/>
        </a:solidFill>
        <a:latin typeface="Arial" charset="0"/>
        <a:ea typeface="+mn-ea"/>
        <a:cs typeface="+mn-cs"/>
      </a:defRPr>
    </a:lvl7pPr>
    <a:lvl8pPr marL="3565886" algn="l" defTabSz="1018824" rtl="0" eaLnBrk="1" latinLnBrk="0" hangingPunct="1">
      <a:defRPr kern="1200">
        <a:solidFill>
          <a:schemeClr val="tx1"/>
        </a:solidFill>
        <a:latin typeface="Arial" charset="0"/>
        <a:ea typeface="+mn-ea"/>
        <a:cs typeface="+mn-cs"/>
      </a:defRPr>
    </a:lvl8pPr>
    <a:lvl9pPr marL="4075298" algn="l" defTabSz="1018824"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00C0"/>
    <a:srgbClr val="00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70" autoAdjust="0"/>
    <p:restoredTop sz="94660"/>
  </p:normalViewPr>
  <p:slideViewPr>
    <p:cSldViewPr>
      <p:cViewPr>
        <p:scale>
          <a:sx n="80" d="100"/>
          <a:sy n="80" d="100"/>
        </p:scale>
        <p:origin x="-786" y="-360"/>
      </p:cViewPr>
      <p:guideLst>
        <p:guide orient="horz" pos="2448"/>
        <p:guide pos="3168"/>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51.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 Target="slides/slide2.xml"/><Relationship Id="rId84" Type="http://schemas.openxmlformats.org/officeDocument/2006/relationships/slide" Target="slides/slide18.xml"/><Relationship Id="rId89" Type="http://schemas.openxmlformats.org/officeDocument/2006/relationships/slide" Target="slides/slide23.xml"/><Relationship Id="rId112" Type="http://schemas.openxmlformats.org/officeDocument/2006/relationships/slide" Target="slides/slide46.xml"/><Relationship Id="rId133" Type="http://schemas.openxmlformats.org/officeDocument/2006/relationships/slide" Target="slides/slide67.xml"/><Relationship Id="rId138" Type="http://schemas.openxmlformats.org/officeDocument/2006/relationships/slide" Target="slides/slide72.xml"/><Relationship Id="rId154" Type="http://schemas.openxmlformats.org/officeDocument/2006/relationships/slide" Target="slides/slide88.xml"/><Relationship Id="rId159"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4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8.xml"/><Relationship Id="rId79" Type="http://schemas.openxmlformats.org/officeDocument/2006/relationships/slide" Target="slides/slide13.xml"/><Relationship Id="rId102" Type="http://schemas.openxmlformats.org/officeDocument/2006/relationships/slide" Target="slides/slide36.xml"/><Relationship Id="rId123" Type="http://schemas.openxmlformats.org/officeDocument/2006/relationships/slide" Target="slides/slide57.xml"/><Relationship Id="rId128" Type="http://schemas.openxmlformats.org/officeDocument/2006/relationships/slide" Target="slides/slide62.xml"/><Relationship Id="rId144" Type="http://schemas.openxmlformats.org/officeDocument/2006/relationships/slide" Target="slides/slide78.xml"/><Relationship Id="rId149" Type="http://schemas.openxmlformats.org/officeDocument/2006/relationships/slide" Target="slides/slide83.xml"/><Relationship Id="rId5" Type="http://schemas.openxmlformats.org/officeDocument/2006/relationships/slideMaster" Target="slideMasters/slideMaster5.xml"/><Relationship Id="rId90" Type="http://schemas.openxmlformats.org/officeDocument/2006/relationships/slide" Target="slides/slide24.xml"/><Relationship Id="rId95" Type="http://schemas.openxmlformats.org/officeDocument/2006/relationships/slide" Target="slides/slide29.xml"/><Relationship Id="rId160" Type="http://schemas.openxmlformats.org/officeDocument/2006/relationships/tableStyles" Target="tableStyles.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 Target="slides/slide3.xml"/><Relationship Id="rId113" Type="http://schemas.openxmlformats.org/officeDocument/2006/relationships/slide" Target="slides/slide47.xml"/><Relationship Id="rId118" Type="http://schemas.openxmlformats.org/officeDocument/2006/relationships/slide" Target="slides/slide52.xml"/><Relationship Id="rId134" Type="http://schemas.openxmlformats.org/officeDocument/2006/relationships/slide" Target="slides/slide68.xml"/><Relationship Id="rId139" Type="http://schemas.openxmlformats.org/officeDocument/2006/relationships/slide" Target="slides/slide73.xml"/><Relationship Id="rId80" Type="http://schemas.openxmlformats.org/officeDocument/2006/relationships/slide" Target="slides/slide14.xml"/><Relationship Id="rId85" Type="http://schemas.openxmlformats.org/officeDocument/2006/relationships/slide" Target="slides/slide19.xml"/><Relationship Id="rId150" Type="http://schemas.openxmlformats.org/officeDocument/2006/relationships/slide" Target="slides/slide84.xml"/><Relationship Id="rId155" Type="http://schemas.openxmlformats.org/officeDocument/2006/relationships/slide" Target="slides/slide89.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7.xml"/><Relationship Id="rId108" Type="http://schemas.openxmlformats.org/officeDocument/2006/relationships/slide" Target="slides/slide42.xml"/><Relationship Id="rId124" Type="http://schemas.openxmlformats.org/officeDocument/2006/relationships/slide" Target="slides/slide58.xml"/><Relationship Id="rId129" Type="http://schemas.openxmlformats.org/officeDocument/2006/relationships/slide" Target="slides/slide6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Master" Target="slideMasters/slideMaster62.xml"/><Relationship Id="rId70" Type="http://schemas.openxmlformats.org/officeDocument/2006/relationships/slide" Target="slides/slide4.xml"/><Relationship Id="rId75" Type="http://schemas.openxmlformats.org/officeDocument/2006/relationships/slide" Target="slides/slide9.xml"/><Relationship Id="rId83" Type="http://schemas.openxmlformats.org/officeDocument/2006/relationships/slide" Target="slides/slide17.xml"/><Relationship Id="rId88" Type="http://schemas.openxmlformats.org/officeDocument/2006/relationships/slide" Target="slides/slide22.xml"/><Relationship Id="rId91" Type="http://schemas.openxmlformats.org/officeDocument/2006/relationships/slide" Target="slides/slide25.xml"/><Relationship Id="rId96" Type="http://schemas.openxmlformats.org/officeDocument/2006/relationships/slide" Target="slides/slide30.xml"/><Relationship Id="rId111" Type="http://schemas.openxmlformats.org/officeDocument/2006/relationships/slide" Target="slides/slide45.xml"/><Relationship Id="rId132" Type="http://schemas.openxmlformats.org/officeDocument/2006/relationships/slide" Target="slides/slide66.xml"/><Relationship Id="rId140" Type="http://schemas.openxmlformats.org/officeDocument/2006/relationships/slide" Target="slides/slide74.xml"/><Relationship Id="rId145" Type="http://schemas.openxmlformats.org/officeDocument/2006/relationships/slide" Target="slides/slide79.xml"/><Relationship Id="rId153"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6" Type="http://schemas.openxmlformats.org/officeDocument/2006/relationships/slide" Target="slides/slide40.xml"/><Relationship Id="rId114" Type="http://schemas.openxmlformats.org/officeDocument/2006/relationships/slide" Target="slides/slide48.xml"/><Relationship Id="rId119" Type="http://schemas.openxmlformats.org/officeDocument/2006/relationships/slide" Target="slides/slide53.xml"/><Relationship Id="rId127" Type="http://schemas.openxmlformats.org/officeDocument/2006/relationships/slide" Target="slides/slide6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 Target="slides/slide7.xml"/><Relationship Id="rId78" Type="http://schemas.openxmlformats.org/officeDocument/2006/relationships/slide" Target="slides/slide12.xml"/><Relationship Id="rId81" Type="http://schemas.openxmlformats.org/officeDocument/2006/relationships/slide" Target="slides/slide15.xml"/><Relationship Id="rId86" Type="http://schemas.openxmlformats.org/officeDocument/2006/relationships/slide" Target="slides/slide20.xml"/><Relationship Id="rId94" Type="http://schemas.openxmlformats.org/officeDocument/2006/relationships/slide" Target="slides/slide28.xml"/><Relationship Id="rId99" Type="http://schemas.openxmlformats.org/officeDocument/2006/relationships/slide" Target="slides/slide33.xml"/><Relationship Id="rId101" Type="http://schemas.openxmlformats.org/officeDocument/2006/relationships/slide" Target="slides/slide35.xml"/><Relationship Id="rId122" Type="http://schemas.openxmlformats.org/officeDocument/2006/relationships/slide" Target="slides/slide56.xml"/><Relationship Id="rId130" Type="http://schemas.openxmlformats.org/officeDocument/2006/relationships/slide" Target="slides/slide64.xml"/><Relationship Id="rId135" Type="http://schemas.openxmlformats.org/officeDocument/2006/relationships/slide" Target="slides/slide69.xml"/><Relationship Id="rId143" Type="http://schemas.openxmlformats.org/officeDocument/2006/relationships/slide" Target="slides/slide77.xml"/><Relationship Id="rId148" Type="http://schemas.openxmlformats.org/officeDocument/2006/relationships/slide" Target="slides/slide82.xml"/><Relationship Id="rId151" Type="http://schemas.openxmlformats.org/officeDocument/2006/relationships/slide" Target="slides/slide85.xml"/><Relationship Id="rId15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3.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0.xml"/><Relationship Id="rId97" Type="http://schemas.openxmlformats.org/officeDocument/2006/relationships/slide" Target="slides/slide31.xml"/><Relationship Id="rId104" Type="http://schemas.openxmlformats.org/officeDocument/2006/relationships/slide" Target="slides/slide38.xml"/><Relationship Id="rId120" Type="http://schemas.openxmlformats.org/officeDocument/2006/relationships/slide" Target="slides/slide54.xml"/><Relationship Id="rId125" Type="http://schemas.openxmlformats.org/officeDocument/2006/relationships/slide" Target="slides/slide59.xml"/><Relationship Id="rId141" Type="http://schemas.openxmlformats.org/officeDocument/2006/relationships/slide" Target="slides/slide75.xml"/><Relationship Id="rId146" Type="http://schemas.openxmlformats.org/officeDocument/2006/relationships/slide" Target="slides/slide80.xml"/><Relationship Id="rId7" Type="http://schemas.openxmlformats.org/officeDocument/2006/relationships/slideMaster" Target="slideMasters/slideMaster7.xml"/><Relationship Id="rId71" Type="http://schemas.openxmlformats.org/officeDocument/2006/relationships/slide" Target="slides/slide5.xml"/><Relationship Id="rId92" Type="http://schemas.openxmlformats.org/officeDocument/2006/relationships/slide" Target="slides/slide2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21.xml"/><Relationship Id="rId110" Type="http://schemas.openxmlformats.org/officeDocument/2006/relationships/slide" Target="slides/slide44.xml"/><Relationship Id="rId115" Type="http://schemas.openxmlformats.org/officeDocument/2006/relationships/slide" Target="slides/slide49.xml"/><Relationship Id="rId131" Type="http://schemas.openxmlformats.org/officeDocument/2006/relationships/slide" Target="slides/slide65.xml"/><Relationship Id="rId136" Type="http://schemas.openxmlformats.org/officeDocument/2006/relationships/slide" Target="slides/slide70.xml"/><Relationship Id="rId157" Type="http://schemas.openxmlformats.org/officeDocument/2006/relationships/presProps" Target="presProps.xml"/><Relationship Id="rId61" Type="http://schemas.openxmlformats.org/officeDocument/2006/relationships/slideMaster" Target="slideMasters/slideMaster61.xml"/><Relationship Id="rId82" Type="http://schemas.openxmlformats.org/officeDocument/2006/relationships/slide" Target="slides/slide16.xml"/><Relationship Id="rId152" Type="http://schemas.openxmlformats.org/officeDocument/2006/relationships/slide" Target="slides/slide8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1.xml"/><Relationship Id="rId100" Type="http://schemas.openxmlformats.org/officeDocument/2006/relationships/slide" Target="slides/slide34.xml"/><Relationship Id="rId105" Type="http://schemas.openxmlformats.org/officeDocument/2006/relationships/slide" Target="slides/slide39.xml"/><Relationship Id="rId126" Type="http://schemas.openxmlformats.org/officeDocument/2006/relationships/slide" Target="slides/slide60.xml"/><Relationship Id="rId147" Type="http://schemas.openxmlformats.org/officeDocument/2006/relationships/slide" Target="slides/slide8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6.xml"/><Relationship Id="rId93" Type="http://schemas.openxmlformats.org/officeDocument/2006/relationships/slide" Target="slides/slide27.xml"/><Relationship Id="rId98" Type="http://schemas.openxmlformats.org/officeDocument/2006/relationships/slide" Target="slides/slide32.xml"/><Relationship Id="rId121" Type="http://schemas.openxmlformats.org/officeDocument/2006/relationships/slide" Target="slides/slide55.xml"/><Relationship Id="rId142" Type="http://schemas.openxmlformats.org/officeDocument/2006/relationships/slide" Target="slides/slide76.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xml"/><Relationship Id="rId116" Type="http://schemas.openxmlformats.org/officeDocument/2006/relationships/slide" Target="slides/slide50.xml"/><Relationship Id="rId137" Type="http://schemas.openxmlformats.org/officeDocument/2006/relationships/slide" Target="slides/slide71.xml"/><Relationship Id="rId158"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6FA8588-A1F1-4537-BB7F-1CC58941B490}" type="datetimeFigureOut">
              <a:rPr lang="en-US"/>
              <a:pPr>
                <a:defRPr/>
              </a:pPr>
              <a:t>7/10/2014</a:t>
            </a:fld>
            <a:endParaRPr lang="en-US"/>
          </a:p>
        </p:txBody>
      </p:sp>
      <p:sp>
        <p:nvSpPr>
          <p:cNvPr id="4" name="Slide Image Placeholder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EEE6612-FC31-4FB2-98D3-F8F8076136C2}" type="slidenum">
              <a:rPr lang="en-US"/>
              <a:pPr>
                <a:defRPr/>
              </a:pPr>
              <a:t>‹#›</a:t>
            </a:fld>
            <a:endParaRPr lang="en-US"/>
          </a:p>
        </p:txBody>
      </p:sp>
    </p:spTree>
    <p:extLst>
      <p:ext uri="{BB962C8B-B14F-4D97-AF65-F5344CB8AC3E}">
        <p14:creationId xmlns:p14="http://schemas.microsoft.com/office/powerpoint/2010/main" val="28910873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509412" algn="l" rtl="0" eaLnBrk="0" fontAlgn="base" hangingPunct="0">
      <a:spcBef>
        <a:spcPct val="30000"/>
      </a:spcBef>
      <a:spcAft>
        <a:spcPct val="0"/>
      </a:spcAft>
      <a:defRPr sz="1300" kern="1200">
        <a:solidFill>
          <a:schemeClr val="tx1"/>
        </a:solidFill>
        <a:latin typeface="+mn-lt"/>
        <a:ea typeface="+mn-ea"/>
        <a:cs typeface="+mn-cs"/>
      </a:defRPr>
    </a:lvl2pPr>
    <a:lvl3pPr marL="1018824" algn="l" rtl="0" eaLnBrk="0" fontAlgn="base" hangingPunct="0">
      <a:spcBef>
        <a:spcPct val="30000"/>
      </a:spcBef>
      <a:spcAft>
        <a:spcPct val="0"/>
      </a:spcAft>
      <a:defRPr sz="1300" kern="1200">
        <a:solidFill>
          <a:schemeClr val="tx1"/>
        </a:solidFill>
        <a:latin typeface="+mn-lt"/>
        <a:ea typeface="+mn-ea"/>
        <a:cs typeface="+mn-cs"/>
      </a:defRPr>
    </a:lvl3pPr>
    <a:lvl4pPr marL="1528237" algn="l" rtl="0" eaLnBrk="0" fontAlgn="base" hangingPunct="0">
      <a:spcBef>
        <a:spcPct val="30000"/>
      </a:spcBef>
      <a:spcAft>
        <a:spcPct val="0"/>
      </a:spcAft>
      <a:defRPr sz="1300" kern="1200">
        <a:solidFill>
          <a:schemeClr val="tx1"/>
        </a:solidFill>
        <a:latin typeface="+mn-lt"/>
        <a:ea typeface="+mn-ea"/>
        <a:cs typeface="+mn-cs"/>
      </a:defRPr>
    </a:lvl4pPr>
    <a:lvl5pPr marL="2037649" algn="l" rtl="0" eaLnBrk="0" fontAlgn="base" hangingPunct="0">
      <a:spcBef>
        <a:spcPct val="30000"/>
      </a:spcBef>
      <a:spcAft>
        <a:spcPct val="0"/>
      </a:spcAft>
      <a:defRPr sz="1300" kern="1200">
        <a:solidFill>
          <a:schemeClr val="tx1"/>
        </a:solidFill>
        <a:latin typeface="+mn-lt"/>
        <a:ea typeface="+mn-ea"/>
        <a:cs typeface="+mn-cs"/>
      </a:defRPr>
    </a:lvl5pPr>
    <a:lvl6pPr marL="2547061" algn="l" defTabSz="1018824" rtl="0" eaLnBrk="1" latinLnBrk="0" hangingPunct="1">
      <a:defRPr sz="1300" kern="1200">
        <a:solidFill>
          <a:schemeClr val="tx1"/>
        </a:solidFill>
        <a:latin typeface="+mn-lt"/>
        <a:ea typeface="+mn-ea"/>
        <a:cs typeface="+mn-cs"/>
      </a:defRPr>
    </a:lvl6pPr>
    <a:lvl7pPr marL="3056473" algn="l" defTabSz="1018824" rtl="0" eaLnBrk="1" latinLnBrk="0" hangingPunct="1">
      <a:defRPr sz="1300" kern="1200">
        <a:solidFill>
          <a:schemeClr val="tx1"/>
        </a:solidFill>
        <a:latin typeface="+mn-lt"/>
        <a:ea typeface="+mn-ea"/>
        <a:cs typeface="+mn-cs"/>
      </a:defRPr>
    </a:lvl7pPr>
    <a:lvl8pPr marL="3565886" algn="l" defTabSz="1018824" rtl="0" eaLnBrk="1" latinLnBrk="0" hangingPunct="1">
      <a:defRPr sz="1300" kern="1200">
        <a:solidFill>
          <a:schemeClr val="tx1"/>
        </a:solidFill>
        <a:latin typeface="+mn-lt"/>
        <a:ea typeface="+mn-ea"/>
        <a:cs typeface="+mn-cs"/>
      </a:defRPr>
    </a:lvl8pPr>
    <a:lvl9pPr marL="4075298" algn="l" defTabSz="101882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xfrm>
            <a:off x="1209675" y="685800"/>
            <a:ext cx="4438650" cy="3429000"/>
          </a:xfrm>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963B391-AA08-438B-B0D8-88E1F11F01F8}" type="slidenum">
              <a:rPr lang="en-US" altLang="en-US" sz="1200" smtClean="0">
                <a:solidFill>
                  <a:srgbClr val="000000"/>
                </a:solidFill>
              </a:rPr>
              <a:pPr/>
              <a:t>1</a:t>
            </a:fld>
            <a:endParaRPr lang="en-US" altLang="en-US" sz="1200"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265045-1ED0-4FD0-BB49-6A85C7074532}" type="slidenum">
              <a:rPr lang="en-US" smtClean="0">
                <a:solidFill>
                  <a:srgbClr val="000000"/>
                </a:solidFill>
                <a:latin typeface="Arial" charset="0"/>
              </a:rPr>
              <a:pPr fontAlgn="base">
                <a:spcBef>
                  <a:spcPct val="0"/>
                </a:spcBef>
                <a:spcAft>
                  <a:spcPct val="0"/>
                </a:spcAft>
              </a:pPr>
              <a:t>7</a:t>
            </a:fld>
            <a:endParaRPr lang="en-US" smtClean="0">
              <a:solidFill>
                <a:srgbClr val="000000"/>
              </a:solidFill>
              <a:latin typeface="Arial" charset="0"/>
            </a:endParaRPr>
          </a:p>
        </p:txBody>
      </p:sp>
      <p:sp>
        <p:nvSpPr>
          <p:cNvPr id="19458" name="Rectangle 2"/>
          <p:cNvSpPr>
            <a:spLocks noGrp="1" noRot="1" noChangeAspect="1" noChangeArrowheads="1" noTextEdit="1"/>
          </p:cNvSpPr>
          <p:nvPr>
            <p:ph type="sldImg"/>
          </p:nvPr>
        </p:nvSpPr>
        <p:spPr bwMode="auto">
          <a:xfrm>
            <a:off x="1209675" y="685800"/>
            <a:ext cx="4438650" cy="3429000"/>
          </a:xfrm>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3F3144-2424-4A15-85D4-F9956D7F7658}" type="slidenum">
              <a:rPr lang="en-US" smtClean="0">
                <a:solidFill>
                  <a:srgbClr val="000000"/>
                </a:solidFill>
                <a:latin typeface="Arial" charset="0"/>
              </a:rPr>
              <a:pPr fontAlgn="base">
                <a:spcBef>
                  <a:spcPct val="0"/>
                </a:spcBef>
                <a:spcAft>
                  <a:spcPct val="0"/>
                </a:spcAft>
              </a:pPr>
              <a:t>8</a:t>
            </a:fld>
            <a:endParaRPr lang="en-US" smtClean="0">
              <a:solidFill>
                <a:srgbClr val="000000"/>
              </a:solidFill>
              <a:latin typeface="Arial" charset="0"/>
            </a:endParaRPr>
          </a:p>
        </p:txBody>
      </p:sp>
      <p:sp>
        <p:nvSpPr>
          <p:cNvPr id="21506" name="Rectangle 2"/>
          <p:cNvSpPr>
            <a:spLocks noGrp="1" noRot="1" noChangeAspect="1" noChangeArrowheads="1" noTextEdit="1"/>
          </p:cNvSpPr>
          <p:nvPr>
            <p:ph type="sldImg"/>
          </p:nvPr>
        </p:nvSpPr>
        <p:spPr bwMode="auto">
          <a:xfrm>
            <a:off x="1209675" y="685800"/>
            <a:ext cx="4438650" cy="3429000"/>
          </a:xfrm>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8FFE9F-CE41-4856-A148-8646BDCCC429}" type="slidenum">
              <a:rPr lang="en-US" smtClean="0">
                <a:solidFill>
                  <a:srgbClr val="000000"/>
                </a:solidFill>
                <a:latin typeface="Arial" charset="0"/>
              </a:rPr>
              <a:pPr fontAlgn="base">
                <a:spcBef>
                  <a:spcPct val="0"/>
                </a:spcBef>
                <a:spcAft>
                  <a:spcPct val="0"/>
                </a:spcAft>
              </a:pPr>
              <a:t>10</a:t>
            </a:fld>
            <a:endParaRPr lang="en-US" smtClean="0">
              <a:solidFill>
                <a:srgbClr val="000000"/>
              </a:solidFill>
              <a:latin typeface="Arial" charset="0"/>
            </a:endParaRPr>
          </a:p>
        </p:txBody>
      </p:sp>
      <p:sp>
        <p:nvSpPr>
          <p:cNvPr id="25602" name="Rectangle 2"/>
          <p:cNvSpPr>
            <a:spLocks noGrp="1" noRot="1" noChangeAspect="1" noChangeArrowheads="1" noTextEdit="1"/>
          </p:cNvSpPr>
          <p:nvPr>
            <p:ph type="sldImg"/>
          </p:nvPr>
        </p:nvSpPr>
        <p:spPr bwMode="auto">
          <a:xfrm>
            <a:off x="315913" y="609600"/>
            <a:ext cx="6219825" cy="4805363"/>
          </a:xfrm>
          <a:noFill/>
          <a:ln>
            <a:solidFill>
              <a:srgbClr val="000000"/>
            </a:solidFill>
            <a:miter lim="800000"/>
            <a:headEnd/>
            <a:tailEnd/>
          </a:ln>
        </p:spPr>
      </p:sp>
      <p:sp>
        <p:nvSpPr>
          <p:cNvPr id="25603" name="Rectangle 3"/>
          <p:cNvSpPr>
            <a:spLocks noGrp="1" noChangeArrowheads="1"/>
          </p:cNvSpPr>
          <p:nvPr>
            <p:ph type="body" idx="1"/>
          </p:nvPr>
        </p:nvSpPr>
        <p:spPr bwMode="auto">
          <a:xfrm>
            <a:off x="238125" y="5553075"/>
            <a:ext cx="6381750" cy="3363913"/>
          </a:xfrm>
          <a:noFill/>
        </p:spPr>
        <p:txBody>
          <a:bodyPr wrap="square" numCol="1" anchor="t" anchorCtr="0" compatLnSpc="1">
            <a:prstTxWarp prst="textNoShape">
              <a:avLst/>
            </a:prstTxWarp>
          </a:bodyPr>
          <a:lstStyle/>
          <a:p>
            <a:pPr eaLnBrk="1" hangingPunct="1">
              <a:spcBef>
                <a:spcPct val="0"/>
              </a:spcBef>
            </a:pPr>
            <a:r>
              <a:rPr lang="en-US" smtClean="0"/>
              <a:t>Antibiotic treatment of nosocomial pneumonia is a balancing act. Clinicians need to treat patients with these potentially life-threatening infections with an appropriate initial antimicrobial regimen while also trying to minimize the emergence of resistant pathogens.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ABDCDA5-E577-483A-BB9D-1D570FF6105A}" type="slidenum">
              <a:rPr lang="en-US" smtClean="0">
                <a:solidFill>
                  <a:srgbClr val="000000"/>
                </a:solidFill>
                <a:latin typeface="Arial" charset="0"/>
              </a:rPr>
              <a:pPr fontAlgn="base">
                <a:spcBef>
                  <a:spcPct val="0"/>
                </a:spcBef>
                <a:spcAft>
                  <a:spcPct val="0"/>
                </a:spcAft>
              </a:pPr>
              <a:t>11</a:t>
            </a:fld>
            <a:endParaRPr lang="en-US" smtClean="0">
              <a:solidFill>
                <a:srgbClr val="000000"/>
              </a:solidFill>
              <a:latin typeface="Arial" charset="0"/>
            </a:endParaRPr>
          </a:p>
        </p:txBody>
      </p:sp>
      <p:sp>
        <p:nvSpPr>
          <p:cNvPr id="27650" name="Rectangle 2"/>
          <p:cNvSpPr>
            <a:spLocks noGrp="1" noRot="1" noChangeAspect="1" noChangeArrowheads="1" noTextEdit="1"/>
          </p:cNvSpPr>
          <p:nvPr>
            <p:ph type="sldImg"/>
          </p:nvPr>
        </p:nvSpPr>
        <p:spPr bwMode="auto">
          <a:xfrm>
            <a:off x="1211263" y="685800"/>
            <a:ext cx="4437062" cy="3429000"/>
          </a:xfrm>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AFA8FB-E3E4-4CAA-8123-2A98CE68264E}" type="slidenum">
              <a:rPr lang="en-US" smtClean="0">
                <a:solidFill>
                  <a:srgbClr val="000000"/>
                </a:solidFill>
                <a:latin typeface="Arial" charset="0"/>
              </a:rPr>
              <a:pPr fontAlgn="base">
                <a:spcBef>
                  <a:spcPct val="0"/>
                </a:spcBef>
                <a:spcAft>
                  <a:spcPct val="0"/>
                </a:spcAft>
              </a:pPr>
              <a:t>20</a:t>
            </a:fld>
            <a:endParaRPr lang="en-US" smtClean="0">
              <a:solidFill>
                <a:srgbClr val="000000"/>
              </a:solidFill>
              <a:latin typeface="Arial" charset="0"/>
            </a:endParaRPr>
          </a:p>
        </p:txBody>
      </p:sp>
      <p:sp>
        <p:nvSpPr>
          <p:cNvPr id="107522" name="Rectangle 2"/>
          <p:cNvSpPr>
            <a:spLocks noGrp="1" noRot="1" noChangeAspect="1" noChangeArrowheads="1" noTextEdit="1"/>
          </p:cNvSpPr>
          <p:nvPr>
            <p:ph type="sldImg"/>
          </p:nvPr>
        </p:nvSpPr>
        <p:spPr bwMode="auto">
          <a:xfrm>
            <a:off x="1209675" y="685800"/>
            <a:ext cx="4438650" cy="3429000"/>
          </a:xfrm>
          <a:noFill/>
          <a:ln>
            <a:solidFill>
              <a:srgbClr val="000000"/>
            </a:solidFill>
            <a:miter lim="800000"/>
            <a:headEnd/>
            <a:tailEnd/>
          </a:ln>
        </p:spPr>
      </p:sp>
      <p:sp>
        <p:nvSpPr>
          <p:cNvPr id="1075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smtClean="0"/>
              <a:t>People who carry bacteria without evidence of infection are colonized.</a:t>
            </a:r>
            <a:endParaRPr lang="en-US" sz="1600" u="sng" smtClean="0"/>
          </a:p>
          <a:p>
            <a:pPr eaLnBrk="1" hangingPunct="1">
              <a:spcBef>
                <a:spcPct val="0"/>
              </a:spcBef>
              <a:buFontTx/>
              <a:buChar char="•"/>
            </a:pPr>
            <a:r>
              <a:rPr lang="en-US" sz="1600" smtClean="0"/>
              <a:t>If an infection develops, it is usually from bacteria that colonize patients.</a:t>
            </a:r>
          </a:p>
          <a:p>
            <a:pPr eaLnBrk="1" hangingPunct="1">
              <a:spcBef>
                <a:spcPct val="0"/>
              </a:spcBef>
              <a:buFontTx/>
              <a:buChar char="•"/>
            </a:pPr>
            <a:r>
              <a:rPr lang="en-US" sz="1600" smtClean="0"/>
              <a:t>Bacteria that colonize patients can be transmitted from one patient to another by the hands of healthcare workers.</a:t>
            </a:r>
          </a:p>
          <a:p>
            <a:pPr eaLnBrk="1" hangingPunct="1">
              <a:spcBef>
                <a:spcPct val="0"/>
              </a:spcBef>
            </a:pPr>
            <a:endParaRPr lang="en-US" sz="16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9D32A5-040A-495C-9456-03178516CD7F}" type="slidenum">
              <a:rPr lang="en-US" smtClean="0">
                <a:solidFill>
                  <a:srgbClr val="000000"/>
                </a:solidFill>
                <a:latin typeface="Arial" charset="0"/>
              </a:rPr>
              <a:pPr fontAlgn="base">
                <a:spcBef>
                  <a:spcPct val="0"/>
                </a:spcBef>
                <a:spcAft>
                  <a:spcPct val="0"/>
                </a:spcAft>
              </a:pPr>
              <a:t>21</a:t>
            </a:fld>
            <a:endParaRPr lang="en-US" smtClean="0">
              <a:solidFill>
                <a:srgbClr val="000000"/>
              </a:solidFill>
              <a:latin typeface="Arial" charset="0"/>
            </a:endParaRPr>
          </a:p>
        </p:txBody>
      </p:sp>
      <p:sp>
        <p:nvSpPr>
          <p:cNvPr id="109570" name="Rectangle 2"/>
          <p:cNvSpPr>
            <a:spLocks noGrp="1" noRot="1" noChangeAspect="1" noChangeArrowheads="1" noTextEdit="1"/>
          </p:cNvSpPr>
          <p:nvPr>
            <p:ph type="sldImg"/>
          </p:nvPr>
        </p:nvSpPr>
        <p:spPr bwMode="auto">
          <a:xfrm>
            <a:off x="1209675" y="685800"/>
            <a:ext cx="4438650" cy="3429000"/>
          </a:xfrm>
          <a:noFill/>
          <a:ln>
            <a:solidFill>
              <a:srgbClr val="000000"/>
            </a:solidFill>
            <a:miter lim="800000"/>
            <a:headEnd/>
            <a:tailEnd/>
          </a:ln>
        </p:spPr>
      </p:sp>
      <p:sp>
        <p:nvSpPr>
          <p:cNvPr id="1095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smtClean="0"/>
              <a:t> This iceberg graphically represents colonization versus infection. Those patients that are infected with an organism represent just the “tip of the iceberg” of patients that are colonized or infected. </a:t>
            </a:r>
          </a:p>
          <a:p>
            <a:pPr eaLnBrk="1" hangingPunct="1">
              <a:spcBef>
                <a:spcPct val="0"/>
              </a:spcBef>
              <a:buFontTx/>
              <a:buChar char="•"/>
            </a:pPr>
            <a:r>
              <a:rPr lang="en-US" sz="1600" smtClean="0"/>
              <a:t> Just because a patient is not infected, or showing signs of infection, does not mean that they do not carry organisms that could be transferred to another patient if proper hand hygiene and other infection control precautions are not taken.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ma14="http://schemas.microsoft.com/office/mac/drawingml/2011/main" xmlns="" val="1"/>
            </a:ext>
          </a:extLst>
        </p:spPr>
        <p:txBody>
          <a:bodyPr/>
          <a:lstStyle>
            <a:lvl1pPr defTabSz="914400" eaLnBrk="0" hangingPunct="0">
              <a:defRPr sz="2300">
                <a:solidFill>
                  <a:srgbClr val="800000"/>
                </a:solidFill>
                <a:latin typeface="Tahoma" pitchFamily="34" charset="0"/>
                <a:ea typeface="MS PGothic" pitchFamily="34" charset="-128"/>
              </a:defRPr>
            </a:lvl1pPr>
            <a:lvl2pPr marL="702691" indent="-270266" defTabSz="914400" eaLnBrk="0" hangingPunct="0">
              <a:defRPr sz="2300">
                <a:solidFill>
                  <a:srgbClr val="800000"/>
                </a:solidFill>
                <a:latin typeface="Tahoma" pitchFamily="34" charset="0"/>
                <a:ea typeface="MS PGothic" pitchFamily="34" charset="-128"/>
              </a:defRPr>
            </a:lvl2pPr>
            <a:lvl3pPr marL="1081063" indent="-216213" defTabSz="914400" eaLnBrk="0" hangingPunct="0">
              <a:defRPr sz="2300">
                <a:solidFill>
                  <a:srgbClr val="800000"/>
                </a:solidFill>
                <a:latin typeface="Tahoma" pitchFamily="34" charset="0"/>
                <a:ea typeface="MS PGothic" pitchFamily="34" charset="-128"/>
              </a:defRPr>
            </a:lvl3pPr>
            <a:lvl4pPr marL="1513488" indent="-216213" defTabSz="914400" eaLnBrk="0" hangingPunct="0">
              <a:defRPr sz="2300">
                <a:solidFill>
                  <a:srgbClr val="800000"/>
                </a:solidFill>
                <a:latin typeface="Tahoma" pitchFamily="34" charset="0"/>
                <a:ea typeface="MS PGothic" pitchFamily="34" charset="-128"/>
              </a:defRPr>
            </a:lvl4pPr>
            <a:lvl5pPr marL="1945915" indent="-216213" defTabSz="914400" eaLnBrk="0" hangingPunct="0">
              <a:defRPr sz="2300">
                <a:solidFill>
                  <a:srgbClr val="800000"/>
                </a:solidFill>
                <a:latin typeface="Tahoma" pitchFamily="34" charset="0"/>
                <a:ea typeface="MS PGothic" pitchFamily="34" charset="-128"/>
              </a:defRPr>
            </a:lvl5pPr>
            <a:lvl6pPr marL="2378340" indent="-216213" algn="ctr" defTabSz="914400" eaLnBrk="0" fontAlgn="base" hangingPunct="0">
              <a:spcBef>
                <a:spcPct val="0"/>
              </a:spcBef>
              <a:spcAft>
                <a:spcPct val="0"/>
              </a:spcAft>
              <a:defRPr sz="2300">
                <a:solidFill>
                  <a:srgbClr val="800000"/>
                </a:solidFill>
                <a:latin typeface="Tahoma" pitchFamily="34" charset="0"/>
                <a:ea typeface="MS PGothic" pitchFamily="34" charset="-128"/>
              </a:defRPr>
            </a:lvl6pPr>
            <a:lvl7pPr marL="2810765" indent="-216213" algn="ctr" defTabSz="914400" eaLnBrk="0" fontAlgn="base" hangingPunct="0">
              <a:spcBef>
                <a:spcPct val="0"/>
              </a:spcBef>
              <a:spcAft>
                <a:spcPct val="0"/>
              </a:spcAft>
              <a:defRPr sz="2300">
                <a:solidFill>
                  <a:srgbClr val="800000"/>
                </a:solidFill>
                <a:latin typeface="Tahoma" pitchFamily="34" charset="0"/>
                <a:ea typeface="MS PGothic" pitchFamily="34" charset="-128"/>
              </a:defRPr>
            </a:lvl7pPr>
            <a:lvl8pPr marL="3243190" indent="-216213" algn="ctr" defTabSz="914400" eaLnBrk="0" fontAlgn="base" hangingPunct="0">
              <a:spcBef>
                <a:spcPct val="0"/>
              </a:spcBef>
              <a:spcAft>
                <a:spcPct val="0"/>
              </a:spcAft>
              <a:defRPr sz="2300">
                <a:solidFill>
                  <a:srgbClr val="800000"/>
                </a:solidFill>
                <a:latin typeface="Tahoma" pitchFamily="34" charset="0"/>
                <a:ea typeface="MS PGothic" pitchFamily="34" charset="-128"/>
              </a:defRPr>
            </a:lvl8pPr>
            <a:lvl9pPr marL="3675616" indent="-216213" algn="ctr" defTabSz="914400" eaLnBrk="0" fontAlgn="base" hangingPunct="0">
              <a:spcBef>
                <a:spcPct val="0"/>
              </a:spcBef>
              <a:spcAft>
                <a:spcPct val="0"/>
              </a:spcAft>
              <a:defRPr sz="2300">
                <a:solidFill>
                  <a:srgbClr val="800000"/>
                </a:solidFill>
                <a:latin typeface="Tahoma" pitchFamily="34" charset="0"/>
                <a:ea typeface="MS PGothic" pitchFamily="34" charset="-128"/>
              </a:defRPr>
            </a:lvl9pPr>
          </a:lstStyle>
          <a:p>
            <a:pPr eaLnBrk="1" hangingPunct="1"/>
            <a:fld id="{537A2111-586E-47CB-A96D-47A408BF7C40}" type="slidenum">
              <a:rPr lang="en-US" sz="1200">
                <a:solidFill>
                  <a:srgbClr val="000000"/>
                </a:solidFill>
                <a:latin typeface="Times New Roman" pitchFamily="18" charset="0"/>
              </a:rPr>
              <a:pPr eaLnBrk="1" hangingPunct="1"/>
              <a:t>25</a:t>
            </a:fld>
            <a:endParaRPr lang="en-US" sz="1200">
              <a:solidFill>
                <a:srgbClr val="000000"/>
              </a:solidFill>
              <a:latin typeface="Times New Roman" pitchFamily="18" charset="0"/>
            </a:endParaRPr>
          </a:p>
        </p:txBody>
      </p:sp>
      <p:sp>
        <p:nvSpPr>
          <p:cNvPr id="420866" name="Rectangle 2"/>
          <p:cNvSpPr>
            <a:spLocks noGrp="1" noRot="1" noChangeAspect="1" noChangeArrowheads="1" noTextEdit="1"/>
          </p:cNvSpPr>
          <p:nvPr>
            <p:ph type="sldImg"/>
          </p:nvPr>
        </p:nvSpPr>
        <p:spPr>
          <a:xfrm>
            <a:off x="1209675" y="685800"/>
            <a:ext cx="4438650" cy="3429000"/>
          </a:xfrm>
          <a:ln/>
          <a:extLst>
            <a:ext uri="{FAA26D3D-D897-4be2-8F04-BA451C77F1D7}">
              <ma14:placeholderFlag xmlns:ma14="http://schemas.microsoft.com/office/mac/drawingml/2011/main" xmlns="" val="1"/>
            </a:ext>
          </a:extLst>
        </p:spPr>
      </p:sp>
      <p:sp>
        <p:nvSpPr>
          <p:cNvPr id="420867" name="Rectangle 3"/>
          <p:cNvSpPr>
            <a:spLocks noGrp="1" noChangeArrowheads="1"/>
          </p:cNvSpPr>
          <p:nvPr>
            <p:ph type="body" idx="1"/>
          </p:nvPr>
        </p:nvSpPr>
        <p:spPr/>
        <p:txBody>
          <a:bodyPr/>
          <a:lstStyle/>
          <a:p>
            <a:pPr eaLnBrk="1" hangingPunct="1">
              <a:defRPr/>
            </a:pPr>
            <a:endParaRPr lang="en-US" smtClean="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IDSA</a:t>
            </a:r>
            <a:r>
              <a:rPr lang="en-US" baseline="0" dirty="0" smtClean="0"/>
              <a:t> 2005 ASB guidelines</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29</a:t>
            </a:fld>
            <a:endParaRPr lang="en-US">
              <a:solidFill>
                <a:srgbClr val="000000"/>
              </a:solidFill>
            </a:endParaRPr>
          </a:p>
        </p:txBody>
      </p:sp>
    </p:spTree>
    <p:extLst>
      <p:ext uri="{BB962C8B-B14F-4D97-AF65-F5344CB8AC3E}">
        <p14:creationId xmlns:p14="http://schemas.microsoft.com/office/powerpoint/2010/main" val="4012605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IDSA</a:t>
            </a:r>
            <a:r>
              <a:rPr lang="en-US" baseline="0" dirty="0" smtClean="0"/>
              <a:t> 2005 ASB guidelines</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30</a:t>
            </a:fld>
            <a:endParaRPr lang="en-US">
              <a:solidFill>
                <a:srgbClr val="000000"/>
              </a:solidFill>
            </a:endParaRPr>
          </a:p>
        </p:txBody>
      </p:sp>
    </p:spTree>
    <p:extLst>
      <p:ext uri="{BB962C8B-B14F-4D97-AF65-F5344CB8AC3E}">
        <p14:creationId xmlns:p14="http://schemas.microsoft.com/office/powerpoint/2010/main" val="4012605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IDSA</a:t>
            </a:r>
            <a:r>
              <a:rPr lang="en-US" baseline="0" dirty="0" smtClean="0"/>
              <a:t> 2005 ASB guidelines</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43</a:t>
            </a:fld>
            <a:endParaRPr lang="en-US">
              <a:solidFill>
                <a:srgbClr val="000000"/>
              </a:solidFill>
            </a:endParaRPr>
          </a:p>
        </p:txBody>
      </p:sp>
    </p:spTree>
    <p:extLst>
      <p:ext uri="{BB962C8B-B14F-4D97-AF65-F5344CB8AC3E}">
        <p14:creationId xmlns:p14="http://schemas.microsoft.com/office/powerpoint/2010/main" val="4012605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44</a:t>
            </a:fld>
            <a:endParaRPr lang="en-US">
              <a:solidFill>
                <a:srgbClr val="000000"/>
              </a:solidFill>
            </a:endParaRPr>
          </a:p>
        </p:txBody>
      </p:sp>
    </p:spTree>
    <p:extLst>
      <p:ext uri="{BB962C8B-B14F-4D97-AF65-F5344CB8AC3E}">
        <p14:creationId xmlns:p14="http://schemas.microsoft.com/office/powerpoint/2010/main" val="1744359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54</a:t>
            </a:fld>
            <a:endParaRPr lang="en-US">
              <a:solidFill>
                <a:srgbClr val="000000"/>
              </a:solidFill>
            </a:endParaRPr>
          </a:p>
        </p:txBody>
      </p:sp>
    </p:spTree>
    <p:extLst>
      <p:ext uri="{BB962C8B-B14F-4D97-AF65-F5344CB8AC3E}">
        <p14:creationId xmlns:p14="http://schemas.microsoft.com/office/powerpoint/2010/main" val="2788935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55</a:t>
            </a:fld>
            <a:endParaRPr lang="en-US">
              <a:solidFill>
                <a:srgbClr val="000000"/>
              </a:solidFill>
            </a:endParaRPr>
          </a:p>
        </p:txBody>
      </p:sp>
    </p:spTree>
    <p:extLst>
      <p:ext uri="{BB962C8B-B14F-4D97-AF65-F5344CB8AC3E}">
        <p14:creationId xmlns:p14="http://schemas.microsoft.com/office/powerpoint/2010/main" val="2788935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http://es.wikipedia.org/wiki/Archivo:Cdm_hip_fracture_343.jpg </a:t>
            </a:r>
          </a:p>
          <a:p>
            <a:r>
              <a:rPr lang="en-US" dirty="0" smtClean="0"/>
              <a:t>http://www.google.com/imgres?q=weak+and+dizzy&amp;hl=en&amp;rls=com.microsoft:en-us:IE-Address&amp;biw=1536&amp;bih=768&amp;tbm=isch&amp;tbnid=2w6CwhCd_zK3YM:&amp;imgrefurl=http://www.yourerdoc.com/weak-and-dizzy-symptoms/&amp;docid=V82LcHajMX-aYM&amp;imgurl=http://www.yourerdoc.com/wp-content/uploads/2008/12/dizzy-senior.bmp&amp;w=508&amp;h=404&amp;ei=q99pUMbtKobz0gHrvoGwDw&amp;zoom=1&amp;iact=hc&amp;vpx=178&amp;vpy=147&amp;dur=106&amp;hovh=200&amp;hovw=252&amp;tx=86&amp;ty=147&amp;sig=104879576637721244085&amp;page=1&amp;tbnh=139&amp;tbnw=172&amp;start=0&amp;ndsp=34&amp;ved=1t:429,r:0,s:0,i:70 </a:t>
            </a:r>
          </a:p>
          <a:p>
            <a:r>
              <a:rPr lang="en-US" dirty="0" smtClean="0"/>
              <a:t>http://bestdiytips.blogspot.com/2011/03/what-causes-painful-urination.html</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61</a:t>
            </a:fld>
            <a:endParaRPr lang="en-US">
              <a:solidFill>
                <a:srgbClr val="000000"/>
              </a:solidFill>
            </a:endParaRPr>
          </a:p>
        </p:txBody>
      </p:sp>
    </p:spTree>
    <p:extLst>
      <p:ext uri="{BB962C8B-B14F-4D97-AF65-F5344CB8AC3E}">
        <p14:creationId xmlns:p14="http://schemas.microsoft.com/office/powerpoint/2010/main" val="1480363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smtClean="0"/>
              <a:t> </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62</a:t>
            </a:fld>
            <a:endParaRPr lang="en-US">
              <a:solidFill>
                <a:srgbClr val="000000"/>
              </a:solidFill>
            </a:endParaRPr>
          </a:p>
        </p:txBody>
      </p:sp>
    </p:spTree>
    <p:extLst>
      <p:ext uri="{BB962C8B-B14F-4D97-AF65-F5344CB8AC3E}">
        <p14:creationId xmlns:p14="http://schemas.microsoft.com/office/powerpoint/2010/main" val="1480363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http://</a:t>
            </a:r>
            <a:r>
              <a:rPr lang="en-US" dirty="0" err="1" smtClean="0"/>
              <a:t>inducedindefinitely.files.wordpress.com</a:t>
            </a:r>
            <a:r>
              <a:rPr lang="en-US" dirty="0" smtClean="0"/>
              <a:t>/2012/02/</a:t>
            </a:r>
            <a:r>
              <a:rPr lang="en-US" dirty="0" err="1" smtClean="0"/>
              <a:t>stoplight.gif?w</a:t>
            </a:r>
            <a:r>
              <a:rPr lang="en-US" dirty="0" smtClean="0"/>
              <a:t>=490</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63</a:t>
            </a:fld>
            <a:endParaRPr lang="en-US">
              <a:solidFill>
                <a:srgbClr val="000000"/>
              </a:solidFill>
            </a:endParaRPr>
          </a:p>
        </p:txBody>
      </p:sp>
    </p:spTree>
    <p:extLst>
      <p:ext uri="{BB962C8B-B14F-4D97-AF65-F5344CB8AC3E}">
        <p14:creationId xmlns:p14="http://schemas.microsoft.com/office/powerpoint/2010/main" val="1804553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73</a:t>
            </a:fld>
            <a:endParaRPr lang="en-US">
              <a:solidFill>
                <a:srgbClr val="000000"/>
              </a:solidFill>
            </a:endParaRPr>
          </a:p>
        </p:txBody>
      </p:sp>
    </p:spTree>
    <p:extLst>
      <p:ext uri="{BB962C8B-B14F-4D97-AF65-F5344CB8AC3E}">
        <p14:creationId xmlns:p14="http://schemas.microsoft.com/office/powerpoint/2010/main" val="2024994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http://</a:t>
            </a:r>
            <a:r>
              <a:rPr lang="en-US" dirty="0" err="1" smtClean="0"/>
              <a:t>tvtropes.org</a:t>
            </a:r>
            <a:r>
              <a:rPr lang="en-US" dirty="0" smtClean="0"/>
              <a:t>/</a:t>
            </a:r>
            <a:r>
              <a:rPr lang="en-US" dirty="0" err="1" smtClean="0"/>
              <a:t>pmwiki</a:t>
            </a:r>
            <a:r>
              <a:rPr lang="en-US" dirty="0" smtClean="0"/>
              <a:t>/</a:t>
            </a:r>
            <a:r>
              <a:rPr lang="en-US" dirty="0" err="1" smtClean="0"/>
              <a:t>pmwiki.php</a:t>
            </a:r>
            <a:r>
              <a:rPr lang="en-US" dirty="0" smtClean="0"/>
              <a:t>/Main/</a:t>
            </a:r>
            <a:r>
              <a:rPr lang="en-US" dirty="0" err="1" smtClean="0"/>
              <a:t>RedScare</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75</a:t>
            </a:fld>
            <a:endParaRPr lang="en-US">
              <a:solidFill>
                <a:srgbClr val="000000"/>
              </a:solidFill>
            </a:endParaRPr>
          </a:p>
        </p:txBody>
      </p:sp>
    </p:spTree>
    <p:extLst>
      <p:ext uri="{BB962C8B-B14F-4D97-AF65-F5344CB8AC3E}">
        <p14:creationId xmlns:p14="http://schemas.microsoft.com/office/powerpoint/2010/main" val="2964433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dirty="0" smtClean="0"/>
              <a:t>IDSA</a:t>
            </a:r>
            <a:r>
              <a:rPr lang="en-US" baseline="0" dirty="0" smtClean="0"/>
              <a:t> 2005 ASB guidelines</a:t>
            </a:r>
            <a:endParaRPr lang="en-US" dirty="0"/>
          </a:p>
        </p:txBody>
      </p:sp>
      <p:sp>
        <p:nvSpPr>
          <p:cNvPr id="4" name="Slide Number Placeholder 3"/>
          <p:cNvSpPr>
            <a:spLocks noGrp="1"/>
          </p:cNvSpPr>
          <p:nvPr>
            <p:ph type="sldNum" sz="quarter" idx="10"/>
          </p:nvPr>
        </p:nvSpPr>
        <p:spPr/>
        <p:txBody>
          <a:bodyPr/>
          <a:lstStyle/>
          <a:p>
            <a:fld id="{874AEAFF-68BA-4D85-B128-A41BB932F442}" type="slidenum">
              <a:rPr lang="en-US" smtClean="0">
                <a:solidFill>
                  <a:srgbClr val="000000"/>
                </a:solidFill>
              </a:rPr>
              <a:pPr/>
              <a:t>87</a:t>
            </a:fld>
            <a:endParaRPr lang="en-US">
              <a:solidFill>
                <a:srgbClr val="000000"/>
              </a:solidFill>
            </a:endParaRPr>
          </a:p>
        </p:txBody>
      </p:sp>
    </p:spTree>
    <p:extLst>
      <p:ext uri="{BB962C8B-B14F-4D97-AF65-F5344CB8AC3E}">
        <p14:creationId xmlns:p14="http://schemas.microsoft.com/office/powerpoint/2010/main" val="4012605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xfrm>
            <a:off x="1209675" y="685800"/>
            <a:ext cx="4438650" cy="3429000"/>
          </a:xfrm>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9726B09-2640-4234-B8FD-BCB42134CD3C}" type="slidenum">
              <a:rPr lang="en-US" altLang="en-US" sz="1200">
                <a:solidFill>
                  <a:prstClr val="black"/>
                </a:solidFill>
              </a:rPr>
              <a:pPr/>
              <a:t>89</a:t>
            </a:fld>
            <a:endParaRPr lang="en-US" altLang="en-US" sz="120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412" indent="0" algn="ctr">
              <a:buNone/>
              <a:defRPr/>
            </a:lvl2pPr>
            <a:lvl3pPr marL="1018824" indent="0" algn="ctr">
              <a:buNone/>
              <a:defRPr/>
            </a:lvl3pPr>
            <a:lvl4pPr marL="1528237" indent="0" algn="ctr">
              <a:buNone/>
              <a:defRPr/>
            </a:lvl4pPr>
            <a:lvl5pPr marL="2037649" indent="0" algn="ctr">
              <a:buNone/>
              <a:defRPr/>
            </a:lvl5pPr>
            <a:lvl6pPr marL="2547061" indent="0" algn="ctr">
              <a:buNone/>
              <a:defRPr/>
            </a:lvl6pPr>
            <a:lvl7pPr marL="3056473" indent="0" algn="ctr">
              <a:buNone/>
              <a:defRPr/>
            </a:lvl7pPr>
            <a:lvl8pPr marL="3565886" indent="0" algn="ctr">
              <a:buNone/>
              <a:defRPr/>
            </a:lvl8pPr>
            <a:lvl9pPr marL="407529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6F9D8F77-E75F-4A62-8A37-E1CF943534A9}"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927F1B47-75B1-4553-A8A7-94AA154DEECC}"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7"/>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412" indent="0">
              <a:buNone/>
              <a:defRPr sz="2000"/>
            </a:lvl2pPr>
            <a:lvl3pPr marL="1018824" indent="0">
              <a:buNone/>
              <a:defRPr sz="1800"/>
            </a:lvl3pPr>
            <a:lvl4pPr marL="1528237" indent="0">
              <a:buNone/>
              <a:defRPr sz="1600"/>
            </a:lvl4pPr>
            <a:lvl5pPr marL="2037649" indent="0">
              <a:buNone/>
              <a:defRPr sz="1600"/>
            </a:lvl5pPr>
            <a:lvl6pPr marL="2547061" indent="0">
              <a:buNone/>
              <a:defRPr sz="1600"/>
            </a:lvl6pPr>
            <a:lvl7pPr marL="3056473" indent="0">
              <a:buNone/>
              <a:defRPr sz="1600"/>
            </a:lvl7pPr>
            <a:lvl8pPr marL="3565886" indent="0">
              <a:buNone/>
              <a:defRPr sz="1600"/>
            </a:lvl8pPr>
            <a:lvl9pPr marL="4075298"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8C7B4C3F-85CF-448B-806F-B19793F7BCA1}"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0"/>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0"/>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F75A9F0D-9A3C-4659-8290-1BFC27674687}"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0" y="1739795"/>
            <a:ext cx="4444207"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0"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28" y="1739795"/>
            <a:ext cx="4445953"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28"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BEE72C4E-A071-4A72-85AE-6B6A08559FA0}"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0BA4A5E6-CB85-40BB-8BAB-8FCB5C68F6CA}"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12B1FF89-E6D6-4589-B9C7-5C79E47D9CA7}"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1" y="1626447"/>
            <a:ext cx="3309144" cy="5316538"/>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4606C532-B34C-4728-9BA7-F9FF2EB5CB19}"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endParaRPr lang="en-US" noProof="0" smtClean="0"/>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B544A583-132C-4086-A4B1-48A7A90EAEB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1C91901C-D022-4336-98FB-4B558E937BEC}"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64F2BD57-4815-4BAE-BE5D-67C7DA2F508E}"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2920" y="314855"/>
            <a:ext cx="9052560" cy="129180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02920" y="1813560"/>
            <a:ext cx="9052560" cy="5134822"/>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solidFill>
                  <a:srgbClr val="000000"/>
                </a:solidFill>
                <a:ea typeface="MS PGothic" pitchFamily="34" charset="-128"/>
              </a:defRPr>
            </a:lvl1pPr>
          </a:lstStyle>
          <a:p>
            <a:pPr>
              <a:defRPr/>
            </a:pPr>
            <a:fld id="{3578ED4E-093E-4C81-B76C-7187C66F23B3}"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3" name="Picture 20" descr="Harvard_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2560" y="259080"/>
            <a:ext cx="670560" cy="77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 y="259080"/>
            <a:ext cx="653098" cy="777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28" name="Rectangle 16"/>
          <p:cNvSpPr>
            <a:spLocks noGrp="1" noChangeArrowheads="1"/>
          </p:cNvSpPr>
          <p:nvPr>
            <p:ph type="ctrTitle" sz="quarter"/>
          </p:nvPr>
        </p:nvSpPr>
        <p:spPr>
          <a:xfrm>
            <a:off x="1173480" y="2263352"/>
            <a:ext cx="7795260" cy="1622848"/>
          </a:xfrm>
        </p:spPr>
        <p:txBody>
          <a:bodyPr anchor="b"/>
          <a:lstStyle>
            <a:lvl1pPr>
              <a:defRPr/>
            </a:lvl1pPr>
          </a:lstStyle>
          <a:p>
            <a:pPr lvl="0"/>
            <a:r>
              <a:rPr lang="en-US" noProof="0" smtClean="0"/>
              <a:t>Click to edit Master title style</a:t>
            </a:r>
          </a:p>
        </p:txBody>
      </p:sp>
    </p:spTree>
    <p:extLst>
      <p:ext uri="{BB962C8B-B14F-4D97-AF65-F5344CB8AC3E}">
        <p14:creationId xmlns:p14="http://schemas.microsoft.com/office/powerpoint/2010/main" val="421400753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54380" y="345440"/>
            <a:ext cx="8968740" cy="62179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8629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94996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54380" y="1727200"/>
            <a:ext cx="8968740" cy="4836160"/>
          </a:xfrm>
        </p:spPr>
        <p:txBody>
          <a:bodyPr/>
          <a:lstStyle/>
          <a:p>
            <a:pPr lvl="0"/>
            <a:endParaRPr lang="en-US" noProof="0" smtClean="0"/>
          </a:p>
        </p:txBody>
      </p:sp>
    </p:spTree>
    <p:extLst>
      <p:ext uri="{BB962C8B-B14F-4D97-AF65-F5344CB8AC3E}">
        <p14:creationId xmlns:p14="http://schemas.microsoft.com/office/powerpoint/2010/main" val="924852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94996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54380" y="1727200"/>
            <a:ext cx="8968740" cy="4836160"/>
          </a:xfrm>
        </p:spPr>
        <p:txBody>
          <a:bodyPr/>
          <a:lstStyle/>
          <a:p>
            <a:pPr lvl="0"/>
            <a:endParaRPr lang="en-US" noProof="0" smtClean="0"/>
          </a:p>
        </p:txBody>
      </p:sp>
    </p:spTree>
    <p:extLst>
      <p:ext uri="{BB962C8B-B14F-4D97-AF65-F5344CB8AC3E}">
        <p14:creationId xmlns:p14="http://schemas.microsoft.com/office/powerpoint/2010/main" val="924852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894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894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94996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54380" y="1727200"/>
            <a:ext cx="8968740" cy="4836160"/>
          </a:xfrm>
        </p:spPr>
        <p:txBody>
          <a:bodyPr/>
          <a:lstStyle/>
          <a:p>
            <a:pPr lvl="0"/>
            <a:endParaRPr lang="en-US" noProof="0" smtClean="0"/>
          </a:p>
        </p:txBody>
      </p:sp>
    </p:spTree>
    <p:extLst>
      <p:ext uri="{BB962C8B-B14F-4D97-AF65-F5344CB8AC3E}">
        <p14:creationId xmlns:p14="http://schemas.microsoft.com/office/powerpoint/2010/main" val="9248525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8940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8940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629650"/>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94996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54380" y="1727200"/>
            <a:ext cx="8968740" cy="4836160"/>
          </a:xfrm>
        </p:spPr>
        <p:txBody>
          <a:bodyPr/>
          <a:lstStyle/>
          <a:p>
            <a:pPr lvl="0"/>
            <a:endParaRPr lang="en-US" noProof="0" smtClean="0"/>
          </a:p>
        </p:txBody>
      </p:sp>
    </p:spTree>
    <p:extLst>
      <p:ext uri="{BB962C8B-B14F-4D97-AF65-F5344CB8AC3E}">
        <p14:creationId xmlns:p14="http://schemas.microsoft.com/office/powerpoint/2010/main" val="9248525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412" indent="0" algn="ctr">
              <a:buNone/>
              <a:defRPr/>
            </a:lvl2pPr>
            <a:lvl3pPr marL="1018824" indent="0" algn="ctr">
              <a:buNone/>
              <a:defRPr/>
            </a:lvl3pPr>
            <a:lvl4pPr marL="1528237" indent="0" algn="ctr">
              <a:buNone/>
              <a:defRPr/>
            </a:lvl4pPr>
            <a:lvl5pPr marL="2037649" indent="0" algn="ctr">
              <a:buNone/>
              <a:defRPr/>
            </a:lvl5pPr>
            <a:lvl6pPr marL="2547061" indent="0" algn="ctr">
              <a:buNone/>
              <a:defRPr/>
            </a:lvl6pPr>
            <a:lvl7pPr marL="3056473" indent="0" algn="ctr">
              <a:buNone/>
              <a:defRPr/>
            </a:lvl7pPr>
            <a:lvl8pPr marL="3565886" indent="0" algn="ctr">
              <a:buNone/>
              <a:defRPr/>
            </a:lvl8pPr>
            <a:lvl9pPr marL="407529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EC5D0F-1A2A-4F7A-A7C3-D2FA72C23A8D}" type="slidenum">
              <a:rPr lang="en-US"/>
              <a:pPr>
                <a:defRPr/>
              </a:pPr>
              <a:t>‹#›</a:t>
            </a:fld>
            <a:endParaRPr lang="en-US"/>
          </a:p>
        </p:txBody>
      </p:sp>
    </p:spTree>
    <p:extLst>
      <p:ext uri="{BB962C8B-B14F-4D97-AF65-F5344CB8AC3E}">
        <p14:creationId xmlns:p14="http://schemas.microsoft.com/office/powerpoint/2010/main" val="3139593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3.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4.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5.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6.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7.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8.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9.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0.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1.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2.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3.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4.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5.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6.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7.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8.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39.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40.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41.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42.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43.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44.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45.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46.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47.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48.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49.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50.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51.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52.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53.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54.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55.xml"/></Relationships>
</file>

<file path=ppt/slideMasters/_rels/slideMaster45.xml.rels><?xml version="1.0" encoding="UTF-8" standalone="yes"?>
<Relationships xmlns="http://schemas.openxmlformats.org/package/2006/relationships"><Relationship Id="rId2" Type="http://schemas.openxmlformats.org/officeDocument/2006/relationships/theme" Target="../theme/theme45.xml"/><Relationship Id="rId1" Type="http://schemas.openxmlformats.org/officeDocument/2006/relationships/slideLayout" Target="../slideLayouts/slideLayout56.xml"/></Relationships>
</file>

<file path=ppt/slideMasters/_rels/slideMaster46.xml.rels><?xml version="1.0" encoding="UTF-8" standalone="yes"?>
<Relationships xmlns="http://schemas.openxmlformats.org/package/2006/relationships"><Relationship Id="rId2" Type="http://schemas.openxmlformats.org/officeDocument/2006/relationships/theme" Target="../theme/theme46.xml"/><Relationship Id="rId1" Type="http://schemas.openxmlformats.org/officeDocument/2006/relationships/slideLayout" Target="../slideLayouts/slideLayout57.xml"/></Relationships>
</file>

<file path=ppt/slideMasters/_rels/slideMaster47.xml.rels><?xml version="1.0" encoding="UTF-8" standalone="yes"?>
<Relationships xmlns="http://schemas.openxmlformats.org/package/2006/relationships"><Relationship Id="rId2" Type="http://schemas.openxmlformats.org/officeDocument/2006/relationships/theme" Target="../theme/theme47.xml"/><Relationship Id="rId1" Type="http://schemas.openxmlformats.org/officeDocument/2006/relationships/slideLayout" Target="../slideLayouts/slideLayout58.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59.xml"/></Relationships>
</file>

<file path=ppt/slideMasters/_rels/slideMaster49.xml.rels><?xml version="1.0" encoding="UTF-8" standalone="yes"?>
<Relationships xmlns="http://schemas.openxmlformats.org/package/2006/relationships"><Relationship Id="rId2" Type="http://schemas.openxmlformats.org/officeDocument/2006/relationships/theme" Target="../theme/theme49.xml"/><Relationship Id="rId1" Type="http://schemas.openxmlformats.org/officeDocument/2006/relationships/slideLayout" Target="../slideLayouts/slideLayout60.xml"/></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61.xml"/></Relationships>
</file>

<file path=ppt/slideMasters/_rels/slideMaster51.xml.rels><?xml version="1.0" encoding="UTF-8" standalone="yes"?>
<Relationships xmlns="http://schemas.openxmlformats.org/package/2006/relationships"><Relationship Id="rId2" Type="http://schemas.openxmlformats.org/officeDocument/2006/relationships/theme" Target="../theme/theme51.xml"/><Relationship Id="rId1" Type="http://schemas.openxmlformats.org/officeDocument/2006/relationships/slideLayout" Target="../slideLayouts/slideLayout62.xml"/></Relationships>
</file>

<file path=ppt/slideMasters/_rels/slideMaster52.xml.rels><?xml version="1.0" encoding="UTF-8" standalone="yes"?>
<Relationships xmlns="http://schemas.openxmlformats.org/package/2006/relationships"><Relationship Id="rId2" Type="http://schemas.openxmlformats.org/officeDocument/2006/relationships/theme" Target="../theme/theme52.xml"/><Relationship Id="rId1" Type="http://schemas.openxmlformats.org/officeDocument/2006/relationships/slideLayout" Target="../slideLayouts/slideLayout63.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64.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65.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66.xml"/></Relationships>
</file>

<file path=ppt/slideMasters/_rels/slideMaster56.xml.rels><?xml version="1.0" encoding="UTF-8" standalone="yes"?>
<Relationships xmlns="http://schemas.openxmlformats.org/package/2006/relationships"><Relationship Id="rId2" Type="http://schemas.openxmlformats.org/officeDocument/2006/relationships/theme" Target="../theme/theme56.xml"/><Relationship Id="rId1" Type="http://schemas.openxmlformats.org/officeDocument/2006/relationships/slideLayout" Target="../slideLayouts/slideLayout67.xml"/></Relationships>
</file>

<file path=ppt/slideMasters/_rels/slideMaster57.xml.rels><?xml version="1.0" encoding="UTF-8" standalone="yes"?>
<Relationships xmlns="http://schemas.openxmlformats.org/package/2006/relationships"><Relationship Id="rId2" Type="http://schemas.openxmlformats.org/officeDocument/2006/relationships/theme" Target="../theme/theme57.xml"/><Relationship Id="rId1" Type="http://schemas.openxmlformats.org/officeDocument/2006/relationships/slideLayout" Target="../slideLayouts/slideLayout68.xml"/></Relationships>
</file>

<file path=ppt/slideMasters/_rels/slideMaster58.xml.rels><?xml version="1.0" encoding="UTF-8" standalone="yes"?>
<Relationships xmlns="http://schemas.openxmlformats.org/package/2006/relationships"><Relationship Id="rId2" Type="http://schemas.openxmlformats.org/officeDocument/2006/relationships/theme" Target="../theme/theme58.xml"/><Relationship Id="rId1" Type="http://schemas.openxmlformats.org/officeDocument/2006/relationships/slideLayout" Target="../slideLayouts/slideLayout69.xml"/></Relationships>
</file>

<file path=ppt/slideMasters/_rels/slideMaster59.xml.rels><?xml version="1.0" encoding="UTF-8" standalone="yes"?>
<Relationships xmlns="http://schemas.openxmlformats.org/package/2006/relationships"><Relationship Id="rId2" Type="http://schemas.openxmlformats.org/officeDocument/2006/relationships/theme" Target="../theme/theme59.xml"/><Relationship Id="rId1" Type="http://schemas.openxmlformats.org/officeDocument/2006/relationships/slideLayout" Target="../slideLayouts/slideLayout70.xml"/></Relationships>
</file>

<file path=ppt/slideMasters/_rels/slideMaster60.xml.rels><?xml version="1.0" encoding="UTF-8" standalone="yes"?>
<Relationships xmlns="http://schemas.openxmlformats.org/package/2006/relationships"><Relationship Id="rId2" Type="http://schemas.openxmlformats.org/officeDocument/2006/relationships/theme" Target="../theme/theme60.xml"/><Relationship Id="rId1" Type="http://schemas.openxmlformats.org/officeDocument/2006/relationships/slideLayout" Target="../slideLayouts/slideLayout71.xml"/></Relationships>
</file>

<file path=ppt/slideMasters/_rels/slideMaster61.xml.rels><?xml version="1.0" encoding="UTF-8" standalone="yes"?>
<Relationships xmlns="http://schemas.openxmlformats.org/package/2006/relationships"><Relationship Id="rId2" Type="http://schemas.openxmlformats.org/officeDocument/2006/relationships/theme" Target="../theme/theme61.xml"/><Relationship Id="rId1" Type="http://schemas.openxmlformats.org/officeDocument/2006/relationships/slideLayout" Target="../slideLayouts/slideLayout72.xml"/></Relationships>
</file>

<file path=ppt/slideMasters/_rels/slideMaster62.xml.rels><?xml version="1.0" encoding="UTF-8" standalone="yes"?>
<Relationships xmlns="http://schemas.openxmlformats.org/package/2006/relationships"><Relationship Id="rId2" Type="http://schemas.openxmlformats.org/officeDocument/2006/relationships/theme" Target="../theme/theme62.xml"/><Relationship Id="rId1" Type="http://schemas.openxmlformats.org/officeDocument/2006/relationships/slideLayout" Target="../slideLayouts/slideLayout73.xml"/></Relationships>
</file>

<file path=ppt/slideMasters/_rels/slideMaster63.xml.rels><?xml version="1.0" encoding="UTF-8" standalone="yes"?>
<Relationships xmlns="http://schemas.openxmlformats.org/package/2006/relationships"><Relationship Id="rId2" Type="http://schemas.openxmlformats.org/officeDocument/2006/relationships/theme" Target="../theme/theme63.xml"/><Relationship Id="rId1" Type="http://schemas.openxmlformats.org/officeDocument/2006/relationships/slideLayout" Target="../slideLayouts/slideLayout74.xml"/></Relationships>
</file>

<file path=ppt/slideMasters/_rels/slideMaster64.xml.rels><?xml version="1.0" encoding="UTF-8" standalone="yes"?>
<Relationships xmlns="http://schemas.openxmlformats.org/package/2006/relationships"><Relationship Id="rId2" Type="http://schemas.openxmlformats.org/officeDocument/2006/relationships/theme" Target="../theme/theme64.xml"/><Relationship Id="rId1" Type="http://schemas.openxmlformats.org/officeDocument/2006/relationships/slideLayout" Target="../slideLayouts/slideLayout75.xml"/></Relationships>
</file>

<file path=ppt/slideMasters/_rels/slideMaster65.xml.rels><?xml version="1.0" encoding="UTF-8" standalone="yes"?>
<Relationships xmlns="http://schemas.openxmlformats.org/package/2006/relationships"><Relationship Id="rId2" Type="http://schemas.openxmlformats.org/officeDocument/2006/relationships/theme" Target="../theme/theme65.xml"/><Relationship Id="rId1" Type="http://schemas.openxmlformats.org/officeDocument/2006/relationships/slideLayout" Target="../slideLayouts/slideLayout76.xml"/></Relationships>
</file>

<file path=ppt/slideMasters/_rels/slideMaster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6.xml"/><Relationship Id="rId1"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920" y="311256"/>
            <a:ext cx="9052560" cy="1295400"/>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02920" y="1813560"/>
            <a:ext cx="9052560" cy="5129425"/>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02920" y="7077922"/>
            <a:ext cx="2346960" cy="5397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eaLnBrk="1" hangingPunct="1">
              <a:defRPr sz="1600">
                <a:solidFill>
                  <a:srgbClr val="000000"/>
                </a:solidFill>
                <a:latin typeface="Arial" pitchFamily="34"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3436620" y="7077922"/>
            <a:ext cx="3185160" cy="5397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ctr" eaLnBrk="1" hangingPunct="1">
              <a:defRPr sz="1600">
                <a:solidFill>
                  <a:srgbClr val="000000"/>
                </a:solidFill>
                <a:latin typeface="Arial" pitchFamily="34"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7208520" y="6995160"/>
            <a:ext cx="2346960" cy="5397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r" eaLnBrk="1" hangingPunct="1">
              <a:defRPr sz="1600">
                <a:solidFill>
                  <a:srgbClr val="000000"/>
                </a:solidFill>
                <a:latin typeface="Arial" pitchFamily="34" charset="0"/>
                <a:ea typeface="+mn-ea"/>
              </a:defRPr>
            </a:lvl1pPr>
          </a:lstStyle>
          <a:p>
            <a:pPr>
              <a:defRPr/>
            </a:pPr>
            <a:fld id="{88817C97-3996-4FAE-B453-7AB67C411AC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iming>
    <p:tnLst>
      <p:par>
        <p:cTn id="1" dur="indefinite" restart="never" nodeType="tmRoot"/>
      </p:par>
    </p:tnLst>
  </p:timing>
  <p:hf hdr="0" ftr="0" dt="0"/>
  <p:txStyles>
    <p:titleStyle>
      <a:lvl1pPr algn="ctr" rtl="0" eaLnBrk="0" fontAlgn="base" hangingPunct="0">
        <a:spcBef>
          <a:spcPct val="0"/>
        </a:spcBef>
        <a:spcAft>
          <a:spcPct val="0"/>
        </a:spcAft>
        <a:defRPr sz="4900">
          <a:solidFill>
            <a:schemeClr val="tx2"/>
          </a:solidFill>
          <a:latin typeface="+mj-lt"/>
          <a:ea typeface="+mj-ea"/>
          <a:cs typeface="+mj-cs"/>
        </a:defRPr>
      </a:lvl1pPr>
      <a:lvl2pPr algn="ctr" rtl="0" eaLnBrk="0" fontAlgn="base" hangingPunct="0">
        <a:spcBef>
          <a:spcPct val="0"/>
        </a:spcBef>
        <a:spcAft>
          <a:spcPct val="0"/>
        </a:spcAft>
        <a:defRPr sz="4900">
          <a:solidFill>
            <a:schemeClr val="tx2"/>
          </a:solidFill>
          <a:latin typeface="Arial" pitchFamily="34" charset="0"/>
        </a:defRPr>
      </a:lvl2pPr>
      <a:lvl3pPr algn="ctr" rtl="0" eaLnBrk="0" fontAlgn="base" hangingPunct="0">
        <a:spcBef>
          <a:spcPct val="0"/>
        </a:spcBef>
        <a:spcAft>
          <a:spcPct val="0"/>
        </a:spcAft>
        <a:defRPr sz="4900">
          <a:solidFill>
            <a:schemeClr val="tx2"/>
          </a:solidFill>
          <a:latin typeface="Arial" pitchFamily="34" charset="0"/>
        </a:defRPr>
      </a:lvl3pPr>
      <a:lvl4pPr algn="ctr" rtl="0" eaLnBrk="0" fontAlgn="base" hangingPunct="0">
        <a:spcBef>
          <a:spcPct val="0"/>
        </a:spcBef>
        <a:spcAft>
          <a:spcPct val="0"/>
        </a:spcAft>
        <a:defRPr sz="4900">
          <a:solidFill>
            <a:schemeClr val="tx2"/>
          </a:solidFill>
          <a:latin typeface="Arial" pitchFamily="34" charset="0"/>
        </a:defRPr>
      </a:lvl4pPr>
      <a:lvl5pPr algn="ctr" rtl="0" eaLnBrk="0" fontAlgn="base" hangingPunct="0">
        <a:spcBef>
          <a:spcPct val="0"/>
        </a:spcBef>
        <a:spcAft>
          <a:spcPct val="0"/>
        </a:spcAft>
        <a:defRPr sz="4900">
          <a:solidFill>
            <a:schemeClr val="tx2"/>
          </a:solidFill>
          <a:latin typeface="Arial" pitchFamily="34" charset="0"/>
        </a:defRPr>
      </a:lvl5pPr>
      <a:lvl6pPr marL="509412" algn="ctr" rtl="0" fontAlgn="base">
        <a:spcBef>
          <a:spcPct val="0"/>
        </a:spcBef>
        <a:spcAft>
          <a:spcPct val="0"/>
        </a:spcAft>
        <a:defRPr sz="4900">
          <a:solidFill>
            <a:schemeClr val="tx2"/>
          </a:solidFill>
          <a:latin typeface="Arial" pitchFamily="34" charset="0"/>
        </a:defRPr>
      </a:lvl6pPr>
      <a:lvl7pPr marL="1018824" algn="ctr" rtl="0" fontAlgn="base">
        <a:spcBef>
          <a:spcPct val="0"/>
        </a:spcBef>
        <a:spcAft>
          <a:spcPct val="0"/>
        </a:spcAft>
        <a:defRPr sz="4900">
          <a:solidFill>
            <a:schemeClr val="tx2"/>
          </a:solidFill>
          <a:latin typeface="Arial" pitchFamily="34" charset="0"/>
        </a:defRPr>
      </a:lvl7pPr>
      <a:lvl8pPr marL="1528237" algn="ctr" rtl="0" fontAlgn="base">
        <a:spcBef>
          <a:spcPct val="0"/>
        </a:spcBef>
        <a:spcAft>
          <a:spcPct val="0"/>
        </a:spcAft>
        <a:defRPr sz="4900">
          <a:solidFill>
            <a:schemeClr val="tx2"/>
          </a:solidFill>
          <a:latin typeface="Arial" pitchFamily="34" charset="0"/>
        </a:defRPr>
      </a:lvl8pPr>
      <a:lvl9pPr marL="2037649" algn="ctr" rtl="0" fontAlgn="base">
        <a:spcBef>
          <a:spcPct val="0"/>
        </a:spcBef>
        <a:spcAft>
          <a:spcPct val="0"/>
        </a:spcAft>
        <a:defRPr sz="4900">
          <a:solidFill>
            <a:schemeClr val="tx2"/>
          </a:solidFill>
          <a:latin typeface="Arial" pitchFamily="34" charset="0"/>
        </a:defRPr>
      </a:lvl9pPr>
    </p:titleStyle>
    <p:bodyStyle>
      <a:lvl1pPr marL="382059" indent="-382059" algn="l" rtl="0" eaLnBrk="0" fontAlgn="base" hangingPunct="0">
        <a:spcBef>
          <a:spcPct val="20000"/>
        </a:spcBef>
        <a:spcAft>
          <a:spcPct val="0"/>
        </a:spcAft>
        <a:buChar char="•"/>
        <a:defRPr sz="3600">
          <a:solidFill>
            <a:schemeClr val="tx1"/>
          </a:solidFill>
          <a:latin typeface="+mn-lt"/>
          <a:ea typeface="+mn-ea"/>
          <a:cs typeface="+mn-cs"/>
        </a:defRPr>
      </a:lvl1pPr>
      <a:lvl2pPr marL="827795" indent="-318383" algn="l" rtl="0" eaLnBrk="0" fontAlgn="base" hangingPunct="0">
        <a:spcBef>
          <a:spcPct val="20000"/>
        </a:spcBef>
        <a:spcAft>
          <a:spcPct val="0"/>
        </a:spcAft>
        <a:buChar char="–"/>
        <a:defRPr sz="3100">
          <a:solidFill>
            <a:schemeClr val="tx1"/>
          </a:solidFill>
          <a:latin typeface="+mn-lt"/>
        </a:defRPr>
      </a:lvl2pPr>
      <a:lvl3pPr marL="1273531" indent="-254706" algn="l" rtl="0" eaLnBrk="0" fontAlgn="base" hangingPunct="0">
        <a:spcBef>
          <a:spcPct val="20000"/>
        </a:spcBef>
        <a:spcAft>
          <a:spcPct val="0"/>
        </a:spcAft>
        <a:buChar char="•"/>
        <a:defRPr sz="2700">
          <a:solidFill>
            <a:schemeClr val="tx1"/>
          </a:solidFill>
          <a:latin typeface="+mn-lt"/>
        </a:defRPr>
      </a:lvl3pPr>
      <a:lvl4pPr marL="1782943" indent="-254706" algn="l" rtl="0" eaLnBrk="0" fontAlgn="base" hangingPunct="0">
        <a:spcBef>
          <a:spcPct val="20000"/>
        </a:spcBef>
        <a:spcAft>
          <a:spcPct val="0"/>
        </a:spcAft>
        <a:buChar char="–"/>
        <a:defRPr sz="2200">
          <a:solidFill>
            <a:schemeClr val="tx1"/>
          </a:solidFill>
          <a:latin typeface="+mn-lt"/>
        </a:defRPr>
      </a:lvl4pPr>
      <a:lvl5pPr marL="2292355" indent="-254706" algn="l" rtl="0" eaLnBrk="0" fontAlgn="base" hangingPunct="0">
        <a:spcBef>
          <a:spcPct val="20000"/>
        </a:spcBef>
        <a:spcAft>
          <a:spcPct val="0"/>
        </a:spcAft>
        <a:buChar char="»"/>
        <a:defRPr sz="2200">
          <a:solidFill>
            <a:schemeClr val="tx1"/>
          </a:solidFill>
          <a:latin typeface="+mn-lt"/>
        </a:defRPr>
      </a:lvl5pPr>
      <a:lvl6pPr marL="2801767" indent="-254706" algn="l" rtl="0" fontAlgn="base">
        <a:spcBef>
          <a:spcPct val="20000"/>
        </a:spcBef>
        <a:spcAft>
          <a:spcPct val="0"/>
        </a:spcAft>
        <a:buChar char="»"/>
        <a:defRPr sz="2200">
          <a:solidFill>
            <a:schemeClr val="tx1"/>
          </a:solidFill>
          <a:latin typeface="+mn-lt"/>
        </a:defRPr>
      </a:lvl6pPr>
      <a:lvl7pPr marL="3311180" indent="-254706" algn="l" rtl="0" fontAlgn="base">
        <a:spcBef>
          <a:spcPct val="20000"/>
        </a:spcBef>
        <a:spcAft>
          <a:spcPct val="0"/>
        </a:spcAft>
        <a:buChar char="»"/>
        <a:defRPr sz="2200">
          <a:solidFill>
            <a:schemeClr val="tx1"/>
          </a:solidFill>
          <a:latin typeface="+mn-lt"/>
        </a:defRPr>
      </a:lvl7pPr>
      <a:lvl8pPr marL="3820592" indent="-254706" algn="l" rtl="0" fontAlgn="base">
        <a:spcBef>
          <a:spcPct val="20000"/>
        </a:spcBef>
        <a:spcAft>
          <a:spcPct val="0"/>
        </a:spcAft>
        <a:buChar char="»"/>
        <a:defRPr sz="2200">
          <a:solidFill>
            <a:schemeClr val="tx1"/>
          </a:solidFill>
          <a:latin typeface="+mn-lt"/>
        </a:defRPr>
      </a:lvl8pPr>
      <a:lvl9pPr marL="4330004" indent="-254706"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82" tIns="50941" rIns="101882" bIns="5094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0"/>
            <a:ext cx="9052560" cy="5129425"/>
          </a:xfrm>
          <a:prstGeom prst="rect">
            <a:avLst/>
          </a:prstGeom>
        </p:spPr>
        <p:txBody>
          <a:bodyPr vert="horz" lIns="101882" tIns="50941" rIns="101882" bIns="5094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82" tIns="50941" rIns="101882" bIns="50941" rtlCol="0" anchor="ctr"/>
          <a:lstStyle>
            <a:lvl1pPr algn="l">
              <a:defRPr sz="13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82" tIns="50941" rIns="101882" bIns="50941" rtlCol="0" anchor="ctr"/>
          <a:lstStyle>
            <a:lvl1pPr algn="ctr">
              <a:defRPr sz="13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82" tIns="50941" rIns="101882" bIns="50941" rtlCol="0" anchor="ctr"/>
          <a:lstStyle>
            <a:lvl1pPr algn="r">
              <a:defRPr sz="1300">
                <a:solidFill>
                  <a:schemeClr val="tx1">
                    <a:tint val="75000"/>
                  </a:schemeClr>
                </a:solidFill>
              </a:defRPr>
            </a:lvl1pPr>
          </a:lstStyle>
          <a:p>
            <a:pPr fontAlgn="auto">
              <a:spcBef>
                <a:spcPts val="0"/>
              </a:spcBef>
              <a:spcAft>
                <a:spcPts val="0"/>
              </a:spcAft>
            </a:pPr>
            <a:fld id="{B6F15528-21DE-4FAA-801E-634DDDAF4B2B}"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92" r:id="rId1"/>
  </p:sldLayoutIdLst>
  <p:timing>
    <p:tnLst>
      <p:par>
        <p:cTn id="1" dur="indefinite" restart="never" nodeType="tmRoot"/>
      </p:par>
    </p:tnLst>
  </p:timing>
  <p:hf hdr="0" ftr="0" dt="0"/>
  <p:txStyles>
    <p:titleStyle>
      <a:lvl1pPr algn="ctr" defTabSz="1018824" rtl="0" eaLnBrk="1" latinLnBrk="0" hangingPunct="1">
        <a:spcBef>
          <a:spcPct val="0"/>
        </a:spcBef>
        <a:buNone/>
        <a:defRPr sz="4900" kern="1200">
          <a:solidFill>
            <a:schemeClr val="tx1"/>
          </a:solidFill>
          <a:latin typeface="+mj-lt"/>
          <a:ea typeface="+mj-ea"/>
          <a:cs typeface="+mj-cs"/>
        </a:defRPr>
      </a:lvl1pPr>
    </p:titleStyle>
    <p:bodyStyle>
      <a:lvl1pPr marL="382059" indent="-382059" algn="l" defTabSz="1018824"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27795" indent="-318383" algn="l" defTabSz="1018824" rtl="0" eaLnBrk="1" latinLnBrk="0" hangingPunct="1">
        <a:spcBef>
          <a:spcPct val="20000"/>
        </a:spcBef>
        <a:buFont typeface="Arial" pitchFamily="34" charset="0"/>
        <a:buChar char="–"/>
        <a:defRPr sz="3100" kern="1200">
          <a:solidFill>
            <a:schemeClr val="tx1"/>
          </a:solidFill>
          <a:latin typeface="+mn-lt"/>
          <a:ea typeface="+mn-ea"/>
          <a:cs typeface="+mn-cs"/>
        </a:defRPr>
      </a:lvl2pPr>
      <a:lvl3pPr marL="1273531" indent="-254706" algn="l" defTabSz="1018824"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782943"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92355"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801767"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180"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592"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004"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69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69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69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0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0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0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0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0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1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1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1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1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1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2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2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2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2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2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3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3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3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3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3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4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4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4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4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4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5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5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5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5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5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6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6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6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6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6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7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7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7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7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7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8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8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8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8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8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9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9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9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9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79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0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0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0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0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0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10"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12"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14"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16"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03" name="Rectangle 15"/>
          <p:cNvSpPr>
            <a:spLocks noGrp="1" noChangeArrowheads="1"/>
          </p:cNvSpPr>
          <p:nvPr>
            <p:ph type="title"/>
          </p:nvPr>
        </p:nvSpPr>
        <p:spPr bwMode="auto">
          <a:xfrm>
            <a:off x="754380" y="345440"/>
            <a:ext cx="8968740" cy="9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2304" name="Rectangle 16"/>
          <p:cNvSpPr>
            <a:spLocks noGrp="1" noChangeArrowheads="1"/>
          </p:cNvSpPr>
          <p:nvPr>
            <p:ph type="body" idx="1"/>
          </p:nvPr>
        </p:nvSpPr>
        <p:spPr bwMode="auto">
          <a:xfrm>
            <a:off x="754380" y="1727200"/>
            <a:ext cx="8968740" cy="483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319" name="Text Box 31"/>
          <p:cNvSpPr txBox="1">
            <a:spLocks noChangeArrowheads="1"/>
          </p:cNvSpPr>
          <p:nvPr userDrawn="1"/>
        </p:nvSpPr>
        <p:spPr bwMode="auto">
          <a:xfrm>
            <a:off x="1173480" y="7227254"/>
            <a:ext cx="7692232" cy="31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nchor="ctr">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1300" dirty="0">
                <a:solidFill>
                  <a:srgbClr val="000066">
                    <a:lumMod val="50000"/>
                  </a:srgbClr>
                </a:solidFill>
                <a:latin typeface="Arial" pitchFamily="34" charset="0"/>
              </a:rPr>
              <a:t>Danny Pallin – Brigham and Women</a:t>
            </a:r>
            <a:r>
              <a:rPr lang="ja-JP" altLang="en-US" sz="1300" dirty="0">
                <a:solidFill>
                  <a:srgbClr val="000066">
                    <a:lumMod val="50000"/>
                  </a:srgbClr>
                </a:solidFill>
                <a:latin typeface="Arial" pitchFamily="34" charset="0"/>
              </a:rPr>
              <a:t>‘</a:t>
            </a:r>
            <a:r>
              <a:rPr lang="en-US" altLang="ja-JP" sz="1300" dirty="0">
                <a:solidFill>
                  <a:srgbClr val="000066">
                    <a:lumMod val="50000"/>
                  </a:srgbClr>
                </a:solidFill>
                <a:latin typeface="Arial" pitchFamily="34" charset="0"/>
              </a:rPr>
              <a:t>s Hospital – Harvard Medical </a:t>
            </a:r>
            <a:r>
              <a:rPr lang="en-US" altLang="ja-JP" sz="1300" dirty="0" smtClean="0">
                <a:solidFill>
                  <a:srgbClr val="000066">
                    <a:lumMod val="50000"/>
                  </a:srgbClr>
                </a:solidFill>
                <a:latin typeface="Arial" pitchFamily="34" charset="0"/>
              </a:rPr>
              <a:t>School</a:t>
            </a:r>
            <a:endParaRPr lang="en-US" sz="1300" dirty="0">
              <a:solidFill>
                <a:srgbClr val="000066">
                  <a:lumMod val="50000"/>
                </a:srgbClr>
              </a:solidFill>
              <a:latin typeface="Arial" pitchFamily="34" charset="0"/>
            </a:endParaRPr>
          </a:p>
        </p:txBody>
      </p:sp>
      <p:sp>
        <p:nvSpPr>
          <p:cNvPr id="4" name="TextBox 3"/>
          <p:cNvSpPr txBox="1"/>
          <p:nvPr userDrawn="1"/>
        </p:nvSpPr>
        <p:spPr>
          <a:xfrm>
            <a:off x="9503819" y="7249180"/>
            <a:ext cx="400512" cy="313932"/>
          </a:xfrm>
          <a:prstGeom prst="rect">
            <a:avLst/>
          </a:prstGeom>
          <a:noFill/>
        </p:spPr>
        <p:txBody>
          <a:bodyPr wrap="none" lIns="101882" tIns="50941" rIns="101882" bIns="50941" rtlCol="0">
            <a:spAutoFit/>
          </a:bodyPr>
          <a:lstStyle/>
          <a:p>
            <a:pPr algn="ctr"/>
            <a:fld id="{A4180180-FFDF-8042-AF1A-F0026C7C4ABE}" type="slidenum">
              <a:rPr lang="en-US" sz="1300" smtClean="0">
                <a:solidFill>
                  <a:srgbClr val="000066"/>
                </a:solidFill>
                <a:latin typeface="Times New Roman"/>
                <a:cs typeface="Times New Roman"/>
              </a:rPr>
              <a:pPr algn="ctr"/>
              <a:t>‹#›</a:t>
            </a:fld>
            <a:endParaRPr lang="en-US" sz="1300" dirty="0">
              <a:solidFill>
                <a:srgbClr val="000066"/>
              </a:solidFill>
              <a:latin typeface="Times New Roman"/>
              <a:cs typeface="Times New Roman"/>
            </a:endParaRPr>
          </a:p>
        </p:txBody>
      </p:sp>
    </p:spTree>
  </p:cSld>
  <p:clrMap bg1="dk2" tx1="lt1" bg2="dk1" tx2="lt2" accent1="accent1" accent2="accent2" accent3="accent3" accent4="accent4" accent5="accent5" accent6="accent6" hlink="hlink" folHlink="folHlink"/>
  <p:sldLayoutIdLst>
    <p:sldLayoutId id="2147483818" r:id="rId1"/>
  </p:sldLayoutIdLst>
  <p:hf hdr="0" ftr="0" dt="0"/>
  <p:txStyles>
    <p:titleStyle>
      <a:lvl1pPr algn="l" rtl="0" eaLnBrk="0" fontAlgn="base" hangingPunct="0">
        <a:spcBef>
          <a:spcPct val="0"/>
        </a:spcBef>
        <a:spcAft>
          <a:spcPct val="0"/>
        </a:spcAft>
        <a:defRPr sz="4900" b="1">
          <a:solidFill>
            <a:schemeClr val="bg1"/>
          </a:solidFill>
          <a:effectLst>
            <a:outerShdw blurRad="38100" dist="38100" dir="2700000" algn="tl">
              <a:srgbClr val="000000"/>
            </a:outerShdw>
          </a:effectLst>
          <a:latin typeface="Georgia"/>
          <a:ea typeface="MS PGothic" pitchFamily="34" charset="-128"/>
          <a:cs typeface="Georgia"/>
        </a:defRPr>
      </a:lvl1pPr>
      <a:lvl2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2pPr>
      <a:lvl3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3pPr>
      <a:lvl4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4pPr>
      <a:lvl5pPr algn="l" rtl="0" eaLnBrk="0" fontAlgn="base" hangingPunct="0">
        <a:spcBef>
          <a:spcPct val="0"/>
        </a:spcBef>
        <a:spcAft>
          <a:spcPct val="0"/>
        </a:spcAft>
        <a:defRPr sz="4900" b="1">
          <a:solidFill>
            <a:schemeClr val="tx2"/>
          </a:solidFill>
          <a:effectLst>
            <a:outerShdw blurRad="38100" dist="38100" dir="2700000" algn="tl">
              <a:srgbClr val="000000"/>
            </a:outerShdw>
          </a:effectLst>
          <a:latin typeface="Tahoma" charset="0"/>
          <a:ea typeface="MS PGothic" pitchFamily="34" charset="-128"/>
          <a:cs typeface="ＭＳ Ｐゴシック" charset="0"/>
        </a:defRPr>
      </a:lvl5pPr>
      <a:lvl6pPr marL="509412"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6pPr>
      <a:lvl7pPr marL="1018824"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7pPr>
      <a:lvl8pPr marL="1528237"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8pPr>
      <a:lvl9pPr marL="2037649" algn="l" rtl="0" fontAlgn="base">
        <a:spcBef>
          <a:spcPct val="0"/>
        </a:spcBef>
        <a:spcAft>
          <a:spcPct val="0"/>
        </a:spcAft>
        <a:defRPr sz="4900" b="1">
          <a:solidFill>
            <a:schemeClr val="tx2"/>
          </a:solidFill>
          <a:effectLst>
            <a:outerShdw blurRad="38100" dist="38100" dir="2700000" algn="tl">
              <a:srgbClr val="000000"/>
            </a:outerShdw>
          </a:effectLst>
          <a:latin typeface="Tahoma" charset="0"/>
          <a:ea typeface="ＭＳ Ｐゴシック" charset="0"/>
        </a:defRPr>
      </a:lvl9pPr>
    </p:titleStyle>
    <p:bodyStyle>
      <a:lvl1pPr marL="382059" indent="-382059" algn="l" rtl="0" eaLnBrk="0" fontAlgn="base" hangingPunct="0">
        <a:spcBef>
          <a:spcPct val="40000"/>
        </a:spcBef>
        <a:spcAft>
          <a:spcPct val="0"/>
        </a:spcAft>
        <a:buClrTx/>
        <a:buSzPct val="100000"/>
        <a:buFont typeface="Wingdings" charset="2"/>
        <a:buChar char="§"/>
        <a:defRPr sz="3600">
          <a:solidFill>
            <a:schemeClr val="bg1"/>
          </a:solidFill>
          <a:effectLst/>
          <a:latin typeface="Georgia"/>
          <a:ea typeface="MS PGothic" pitchFamily="34" charset="-128"/>
          <a:cs typeface="Georgia"/>
        </a:defRPr>
      </a:lvl1pPr>
      <a:lvl2pPr marL="827795" indent="-318383" algn="l" rtl="0" eaLnBrk="0" fontAlgn="base" hangingPunct="0">
        <a:spcBef>
          <a:spcPct val="20000"/>
        </a:spcBef>
        <a:spcAft>
          <a:spcPct val="0"/>
        </a:spcAft>
        <a:buClr>
          <a:schemeClr val="bg1"/>
        </a:buClr>
        <a:buChar char="–"/>
        <a:defRPr sz="3100">
          <a:solidFill>
            <a:schemeClr val="bg1"/>
          </a:solidFill>
          <a:effectLst/>
          <a:latin typeface="Georgia"/>
          <a:ea typeface="MS PGothic" pitchFamily="34" charset="-128"/>
          <a:cs typeface="Georgia"/>
        </a:defRPr>
      </a:lvl2pPr>
      <a:lvl3pPr marL="1273531" indent="-254706" algn="l" rtl="0" eaLnBrk="0" fontAlgn="base" hangingPunct="0">
        <a:spcBef>
          <a:spcPct val="20000"/>
        </a:spcBef>
        <a:spcAft>
          <a:spcPct val="0"/>
        </a:spcAft>
        <a:buClr>
          <a:schemeClr val="bg1"/>
        </a:buClr>
        <a:buSzPct val="70000"/>
        <a:buFont typeface="Wingdings" pitchFamily="2" charset="2"/>
        <a:buChar char="§"/>
        <a:defRPr sz="2700">
          <a:solidFill>
            <a:schemeClr val="bg1"/>
          </a:solidFill>
          <a:effectLst/>
          <a:latin typeface="Georgia"/>
          <a:ea typeface="MS PGothic" pitchFamily="34" charset="-128"/>
          <a:cs typeface="Georgia"/>
        </a:defRPr>
      </a:lvl3pPr>
      <a:lvl4pPr marL="1782943" indent="-254706" algn="l" rtl="0" eaLnBrk="0" fontAlgn="base" hangingPunct="0">
        <a:spcBef>
          <a:spcPct val="20000"/>
        </a:spcBef>
        <a:spcAft>
          <a:spcPct val="0"/>
        </a:spcAft>
        <a:buClr>
          <a:schemeClr val="bg1"/>
        </a:buClr>
        <a:buChar char="–"/>
        <a:defRPr sz="2200">
          <a:solidFill>
            <a:schemeClr val="bg1"/>
          </a:solidFill>
          <a:effectLst/>
          <a:latin typeface="Georgia"/>
          <a:ea typeface="MS PGothic" pitchFamily="34" charset="-128"/>
          <a:cs typeface="Georgia"/>
        </a:defRPr>
      </a:lvl4pPr>
      <a:lvl5pPr marL="2292355" indent="-254706" algn="l" rtl="0" eaLnBrk="0" fontAlgn="base" hangingPunct="0">
        <a:spcBef>
          <a:spcPct val="20000"/>
        </a:spcBef>
        <a:spcAft>
          <a:spcPct val="0"/>
        </a:spcAft>
        <a:buClr>
          <a:schemeClr val="bg1"/>
        </a:buClr>
        <a:buSzPct val="70000"/>
        <a:buFont typeface="Wingdings" pitchFamily="2" charset="2"/>
        <a:buChar char="n"/>
        <a:defRPr sz="2200">
          <a:solidFill>
            <a:schemeClr val="bg1"/>
          </a:solidFill>
          <a:effectLst/>
          <a:latin typeface="Georgia"/>
          <a:ea typeface="MS PGothic" pitchFamily="34" charset="-128"/>
          <a:cs typeface="Georgia"/>
        </a:defRPr>
      </a:lvl5pPr>
      <a:lvl6pPr marL="2801767"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6pPr>
      <a:lvl7pPr marL="3311180"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7pPr>
      <a:lvl8pPr marL="3820592"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8pPr>
      <a:lvl9pPr marL="4330004" indent="-254706" algn="l" rtl="0" fontAlgn="base">
        <a:spcBef>
          <a:spcPct val="20000"/>
        </a:spcBef>
        <a:spcAft>
          <a:spcPct val="0"/>
        </a:spcAft>
        <a:buClr>
          <a:schemeClr val="hlink"/>
        </a:buClr>
        <a:buSzPct val="70000"/>
        <a:buFont typeface="Wingdings" charset="0"/>
        <a:buChar char="n"/>
        <a:defRPr sz="22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4380" y="690880"/>
            <a:ext cx="854964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754380" y="2245360"/>
            <a:ext cx="8549640" cy="438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6" name="Rectangle 4"/>
          <p:cNvSpPr>
            <a:spLocks noGrp="1" noChangeArrowheads="1"/>
          </p:cNvSpPr>
          <p:nvPr>
            <p:ph type="dt" sz="half" idx="2"/>
          </p:nvPr>
        </p:nvSpPr>
        <p:spPr bwMode="auto">
          <a:xfrm>
            <a:off x="754380" y="7081520"/>
            <a:ext cx="2095500" cy="51816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eaLnBrk="0" hangingPunct="0">
              <a:defRPr sz="1600">
                <a:solidFill>
                  <a:srgbClr val="000000"/>
                </a:solidFill>
                <a:latin typeface="Times New Roman" pitchFamily="18" charset="0"/>
                <a:ea typeface="+mn-ea"/>
                <a:cs typeface="+mn-cs"/>
              </a:defRPr>
            </a:lvl1pPr>
          </a:lstStyle>
          <a:p>
            <a:pPr>
              <a:defRPr/>
            </a:pPr>
            <a:endParaRPr lang="en-US"/>
          </a:p>
        </p:txBody>
      </p:sp>
      <p:sp>
        <p:nvSpPr>
          <p:cNvPr id="13317" name="Rectangle 5"/>
          <p:cNvSpPr>
            <a:spLocks noGrp="1" noChangeArrowheads="1"/>
          </p:cNvSpPr>
          <p:nvPr>
            <p:ph type="ftr" sz="quarter" idx="3"/>
          </p:nvPr>
        </p:nvSpPr>
        <p:spPr bwMode="auto">
          <a:xfrm>
            <a:off x="3436620" y="7081520"/>
            <a:ext cx="3185160" cy="51816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ctr" eaLnBrk="0" hangingPunct="0">
              <a:defRPr sz="1600">
                <a:solidFill>
                  <a:srgbClr val="000000"/>
                </a:solidFill>
                <a:latin typeface="Times New Roman" pitchFamily="18" charset="0"/>
                <a:ea typeface="+mn-ea"/>
                <a:cs typeface="+mn-cs"/>
              </a:defRPr>
            </a:lvl1pPr>
          </a:lstStyle>
          <a:p>
            <a:pPr>
              <a:defRPr/>
            </a:pPr>
            <a:endParaRPr lang="en-US"/>
          </a:p>
        </p:txBody>
      </p:sp>
      <p:sp>
        <p:nvSpPr>
          <p:cNvPr id="13318" name="Rectangle 6"/>
          <p:cNvSpPr>
            <a:spLocks noGrp="1" noChangeArrowheads="1"/>
          </p:cNvSpPr>
          <p:nvPr>
            <p:ph type="sldNum" sz="quarter" idx="4"/>
          </p:nvPr>
        </p:nvSpPr>
        <p:spPr bwMode="auto">
          <a:xfrm>
            <a:off x="7208520" y="7081520"/>
            <a:ext cx="2095500" cy="51816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r" eaLnBrk="0" hangingPunct="0">
              <a:defRPr sz="1600">
                <a:solidFill>
                  <a:srgbClr val="000000"/>
                </a:solidFill>
                <a:latin typeface="Times New Roman" pitchFamily="18" charset="0"/>
                <a:ea typeface="+mn-ea"/>
                <a:cs typeface="+mn-cs"/>
              </a:defRPr>
            </a:lvl1pPr>
          </a:lstStyle>
          <a:p>
            <a:pPr>
              <a:defRPr/>
            </a:pPr>
            <a:fld id="{82289228-4CF7-4E34-A62A-3827EE2B451A}" type="slidenum">
              <a:rPr lang="en-US"/>
              <a:pPr>
                <a:defRPr/>
              </a:pPr>
              <a:t>‹#›</a:t>
            </a:fld>
            <a:endParaRPr lang="en-US"/>
          </a:p>
        </p:txBody>
      </p:sp>
      <p:sp>
        <p:nvSpPr>
          <p:cNvPr id="1031" name="Line 7"/>
          <p:cNvSpPr>
            <a:spLocks noChangeShapeType="1"/>
          </p:cNvSpPr>
          <p:nvPr/>
        </p:nvSpPr>
        <p:spPr bwMode="auto">
          <a:xfrm>
            <a:off x="754380" y="1986280"/>
            <a:ext cx="8549640" cy="0"/>
          </a:xfrm>
          <a:prstGeom prst="line">
            <a:avLst/>
          </a:prstGeom>
          <a:noFill/>
          <a:ln w="57150">
            <a:solidFill>
              <a:schemeClr val="accent2"/>
            </a:solidFill>
            <a:round/>
            <a:headEnd/>
            <a:tailEnd/>
          </a:ln>
        </p:spPr>
        <p:txBody>
          <a:bodyPr wrap="none" lIns="101882" tIns="50941" rIns="101882" bIns="50941" anchor="ctr"/>
          <a:lstStyle/>
          <a:p>
            <a:pPr eaLnBrk="0" hangingPunct="0">
              <a:defRPr/>
            </a:pPr>
            <a:endParaRPr lang="en-US" sz="2700">
              <a:solidFill>
                <a:srgbClr val="000000"/>
              </a:solidFill>
              <a:latin typeface="Arial" pitchFamily="34" charset="0"/>
              <a:ea typeface="MS PGothic" pitchFamily="34" charset="-128"/>
            </a:endParaRPr>
          </a:p>
        </p:txBody>
      </p:sp>
      <p:pic>
        <p:nvPicPr>
          <p:cNvPr id="1032" name="Picture 8" descr="Ma Coalitio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248" y="6800850"/>
            <a:ext cx="3248025" cy="71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98254"/>
      </p:ext>
    </p:extLst>
  </p:cSld>
  <p:clrMap bg1="lt1" tx1="dk1" bg2="lt2" tx2="dk2" accent1="accent1" accent2="accent2" accent3="accent3" accent4="accent4" accent5="accent5" accent6="accent6" hlink="hlink" folHlink="folHlink"/>
  <p:sldLayoutIdLst>
    <p:sldLayoutId id="2147483820" r:id="rId1"/>
  </p:sldLayoutIdLst>
  <p:hf hdr="0" ftr="0" dt="0"/>
  <p:txStyles>
    <p:titleStyle>
      <a:lvl1pPr algn="ctr" rtl="0" eaLnBrk="0" fontAlgn="base" hangingPunct="0">
        <a:spcBef>
          <a:spcPct val="0"/>
        </a:spcBef>
        <a:spcAft>
          <a:spcPct val="0"/>
        </a:spcAft>
        <a:defRPr sz="4900">
          <a:solidFill>
            <a:schemeClr val="tx2"/>
          </a:solidFill>
          <a:latin typeface="+mj-lt"/>
          <a:ea typeface="+mj-ea"/>
          <a:cs typeface="+mj-cs"/>
        </a:defRPr>
      </a:lvl1pPr>
      <a:lvl2pPr algn="ctr" rtl="0" eaLnBrk="0" fontAlgn="base" hangingPunct="0">
        <a:spcBef>
          <a:spcPct val="0"/>
        </a:spcBef>
        <a:spcAft>
          <a:spcPct val="0"/>
        </a:spcAft>
        <a:defRPr sz="4900">
          <a:solidFill>
            <a:schemeClr val="tx2"/>
          </a:solidFill>
          <a:latin typeface="Times New Roman" pitchFamily="18" charset="0"/>
        </a:defRPr>
      </a:lvl2pPr>
      <a:lvl3pPr algn="ctr" rtl="0" eaLnBrk="0" fontAlgn="base" hangingPunct="0">
        <a:spcBef>
          <a:spcPct val="0"/>
        </a:spcBef>
        <a:spcAft>
          <a:spcPct val="0"/>
        </a:spcAft>
        <a:defRPr sz="4900">
          <a:solidFill>
            <a:schemeClr val="tx2"/>
          </a:solidFill>
          <a:latin typeface="Times New Roman" pitchFamily="18" charset="0"/>
        </a:defRPr>
      </a:lvl3pPr>
      <a:lvl4pPr algn="ctr" rtl="0" eaLnBrk="0" fontAlgn="base" hangingPunct="0">
        <a:spcBef>
          <a:spcPct val="0"/>
        </a:spcBef>
        <a:spcAft>
          <a:spcPct val="0"/>
        </a:spcAft>
        <a:defRPr sz="4900">
          <a:solidFill>
            <a:schemeClr val="tx2"/>
          </a:solidFill>
          <a:latin typeface="Times New Roman" pitchFamily="18" charset="0"/>
        </a:defRPr>
      </a:lvl4pPr>
      <a:lvl5pPr algn="ctr" rtl="0" eaLnBrk="0" fontAlgn="base" hangingPunct="0">
        <a:spcBef>
          <a:spcPct val="0"/>
        </a:spcBef>
        <a:spcAft>
          <a:spcPct val="0"/>
        </a:spcAft>
        <a:defRPr sz="4900">
          <a:solidFill>
            <a:schemeClr val="tx2"/>
          </a:solidFill>
          <a:latin typeface="Times New Roman" pitchFamily="18" charset="0"/>
        </a:defRPr>
      </a:lvl5pPr>
      <a:lvl6pPr marL="509412" algn="ctr" rtl="0" eaLnBrk="0" fontAlgn="base" hangingPunct="0">
        <a:spcBef>
          <a:spcPct val="0"/>
        </a:spcBef>
        <a:spcAft>
          <a:spcPct val="0"/>
        </a:spcAft>
        <a:defRPr sz="4900">
          <a:solidFill>
            <a:schemeClr val="tx2"/>
          </a:solidFill>
          <a:latin typeface="Times New Roman" pitchFamily="18" charset="0"/>
        </a:defRPr>
      </a:lvl6pPr>
      <a:lvl7pPr marL="1018824" algn="ctr" rtl="0" eaLnBrk="0" fontAlgn="base" hangingPunct="0">
        <a:spcBef>
          <a:spcPct val="0"/>
        </a:spcBef>
        <a:spcAft>
          <a:spcPct val="0"/>
        </a:spcAft>
        <a:defRPr sz="4900">
          <a:solidFill>
            <a:schemeClr val="tx2"/>
          </a:solidFill>
          <a:latin typeface="Times New Roman" pitchFamily="18" charset="0"/>
        </a:defRPr>
      </a:lvl7pPr>
      <a:lvl8pPr marL="1528237" algn="ctr" rtl="0" eaLnBrk="0" fontAlgn="base" hangingPunct="0">
        <a:spcBef>
          <a:spcPct val="0"/>
        </a:spcBef>
        <a:spcAft>
          <a:spcPct val="0"/>
        </a:spcAft>
        <a:defRPr sz="4900">
          <a:solidFill>
            <a:schemeClr val="tx2"/>
          </a:solidFill>
          <a:latin typeface="Times New Roman" pitchFamily="18" charset="0"/>
        </a:defRPr>
      </a:lvl8pPr>
      <a:lvl9pPr marL="2037649" algn="ctr" rtl="0" eaLnBrk="0" fontAlgn="base" hangingPunct="0">
        <a:spcBef>
          <a:spcPct val="0"/>
        </a:spcBef>
        <a:spcAft>
          <a:spcPct val="0"/>
        </a:spcAft>
        <a:defRPr sz="4900">
          <a:solidFill>
            <a:schemeClr val="tx2"/>
          </a:solidFill>
          <a:latin typeface="Times New Roman" pitchFamily="18" charset="0"/>
        </a:defRPr>
      </a:lvl9pPr>
    </p:titleStyle>
    <p:bodyStyle>
      <a:lvl1pPr marL="382059" indent="-382059" algn="l" rtl="0" eaLnBrk="0" fontAlgn="base" hangingPunct="0">
        <a:spcBef>
          <a:spcPct val="20000"/>
        </a:spcBef>
        <a:spcAft>
          <a:spcPct val="0"/>
        </a:spcAft>
        <a:buClr>
          <a:srgbClr val="FF0000"/>
        </a:buClr>
        <a:buSzPct val="50000"/>
        <a:buFont typeface="Monotype Sorts"/>
        <a:buChar char="¡"/>
        <a:defRPr sz="3600">
          <a:solidFill>
            <a:schemeClr val="tx1"/>
          </a:solidFill>
          <a:latin typeface="+mn-lt"/>
          <a:ea typeface="+mn-ea"/>
          <a:cs typeface="+mn-cs"/>
        </a:defRPr>
      </a:lvl1pPr>
      <a:lvl2pPr marL="827795" indent="-318383" algn="l" rtl="0" eaLnBrk="0" fontAlgn="base" hangingPunct="0">
        <a:spcBef>
          <a:spcPct val="20000"/>
        </a:spcBef>
        <a:spcAft>
          <a:spcPct val="0"/>
        </a:spcAft>
        <a:buClr>
          <a:srgbClr val="FF0000"/>
        </a:buClr>
        <a:buSzPct val="50000"/>
        <a:buFont typeface="Monotype Sorts"/>
        <a:buChar char="¡"/>
        <a:defRPr sz="3100">
          <a:solidFill>
            <a:schemeClr val="tx1"/>
          </a:solidFill>
          <a:latin typeface="+mn-lt"/>
        </a:defRPr>
      </a:lvl2pPr>
      <a:lvl3pPr marL="1273531" indent="-254706" algn="l" rtl="0" eaLnBrk="0" fontAlgn="base" hangingPunct="0">
        <a:spcBef>
          <a:spcPct val="20000"/>
        </a:spcBef>
        <a:spcAft>
          <a:spcPct val="0"/>
        </a:spcAft>
        <a:buClr>
          <a:srgbClr val="FF0000"/>
        </a:buClr>
        <a:buSzPct val="50000"/>
        <a:buFont typeface="Monotype Sorts"/>
        <a:buChar char="¡"/>
        <a:defRPr sz="2700">
          <a:solidFill>
            <a:schemeClr val="tx1"/>
          </a:solidFill>
          <a:latin typeface="+mn-lt"/>
        </a:defRPr>
      </a:lvl3pPr>
      <a:lvl4pPr marL="1782943" indent="-254706" algn="l" rtl="0" eaLnBrk="0" fontAlgn="base" hangingPunct="0">
        <a:spcBef>
          <a:spcPct val="20000"/>
        </a:spcBef>
        <a:spcAft>
          <a:spcPct val="0"/>
        </a:spcAft>
        <a:buClr>
          <a:srgbClr val="FF0000"/>
        </a:buClr>
        <a:buSzPct val="50000"/>
        <a:buFont typeface="Monotype Sorts"/>
        <a:buChar char="¡"/>
        <a:defRPr sz="2200">
          <a:solidFill>
            <a:schemeClr val="tx1"/>
          </a:solidFill>
          <a:latin typeface="+mn-lt"/>
        </a:defRPr>
      </a:lvl4pPr>
      <a:lvl5pPr marL="2292355" indent="-254706" algn="l" rtl="0" eaLnBrk="0" fontAlgn="base" hangingPunct="0">
        <a:spcBef>
          <a:spcPct val="20000"/>
        </a:spcBef>
        <a:spcAft>
          <a:spcPct val="0"/>
        </a:spcAft>
        <a:buClr>
          <a:srgbClr val="FF0000"/>
        </a:buClr>
        <a:buSzPct val="50000"/>
        <a:buFont typeface="Monotype Sorts"/>
        <a:buChar char="¡"/>
        <a:defRPr sz="2200">
          <a:solidFill>
            <a:schemeClr val="tx1"/>
          </a:solidFill>
          <a:latin typeface="+mn-lt"/>
        </a:defRPr>
      </a:lvl5pPr>
      <a:lvl6pPr marL="2801767" indent="-254706" algn="l" rtl="0" eaLnBrk="0" fontAlgn="base" hangingPunct="0">
        <a:spcBef>
          <a:spcPct val="20000"/>
        </a:spcBef>
        <a:spcAft>
          <a:spcPct val="0"/>
        </a:spcAft>
        <a:buClr>
          <a:srgbClr val="FF0000"/>
        </a:buClr>
        <a:buSzPct val="50000"/>
        <a:buFont typeface="Monotype Sorts" pitchFamily="2" charset="2"/>
        <a:buChar char="¡"/>
        <a:defRPr sz="2200">
          <a:solidFill>
            <a:schemeClr val="tx1"/>
          </a:solidFill>
          <a:latin typeface="+mn-lt"/>
        </a:defRPr>
      </a:lvl6pPr>
      <a:lvl7pPr marL="3311180" indent="-254706" algn="l" rtl="0" eaLnBrk="0" fontAlgn="base" hangingPunct="0">
        <a:spcBef>
          <a:spcPct val="20000"/>
        </a:spcBef>
        <a:spcAft>
          <a:spcPct val="0"/>
        </a:spcAft>
        <a:buClr>
          <a:srgbClr val="FF0000"/>
        </a:buClr>
        <a:buSzPct val="50000"/>
        <a:buFont typeface="Monotype Sorts" pitchFamily="2" charset="2"/>
        <a:buChar char="¡"/>
        <a:defRPr sz="2200">
          <a:solidFill>
            <a:schemeClr val="tx1"/>
          </a:solidFill>
          <a:latin typeface="+mn-lt"/>
        </a:defRPr>
      </a:lvl7pPr>
      <a:lvl8pPr marL="3820592" indent="-254706" algn="l" rtl="0" eaLnBrk="0" fontAlgn="base" hangingPunct="0">
        <a:spcBef>
          <a:spcPct val="20000"/>
        </a:spcBef>
        <a:spcAft>
          <a:spcPct val="0"/>
        </a:spcAft>
        <a:buClr>
          <a:srgbClr val="FF0000"/>
        </a:buClr>
        <a:buSzPct val="50000"/>
        <a:buFont typeface="Monotype Sorts" pitchFamily="2" charset="2"/>
        <a:buChar char="¡"/>
        <a:defRPr sz="2200">
          <a:solidFill>
            <a:schemeClr val="tx1"/>
          </a:solidFill>
          <a:latin typeface="+mn-lt"/>
        </a:defRPr>
      </a:lvl8pPr>
      <a:lvl9pPr marL="4330004" indent="-254706" algn="l" rtl="0" eaLnBrk="0" fontAlgn="base" hangingPunct="0">
        <a:spcBef>
          <a:spcPct val="20000"/>
        </a:spcBef>
        <a:spcAft>
          <a:spcPct val="0"/>
        </a:spcAft>
        <a:buClr>
          <a:srgbClr val="FF0000"/>
        </a:buClr>
        <a:buSzPct val="50000"/>
        <a:buFont typeface="Monotype Sorts" pitchFamily="2" charset="2"/>
        <a:buChar char="¡"/>
        <a:defRPr sz="2200">
          <a:solidFill>
            <a:schemeClr val="tx1"/>
          </a:solidFill>
          <a:latin typeface="+mn-lt"/>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images.google.com/imgres?imgurl=http://www.totalsurveys.co.uk/Portals/0/images/Pipeline.jpg&amp;imgrefurl=http://www.totalsurveys.co.uk/pipeline+surveys.aspx&amp;usg=__aHAcWRKqeM5UX0lPACAgfw0Rsus=&amp;h=336&amp;w=448&amp;sz=31&amp;hl=en&amp;start=9&amp;um=1&amp;tbnid=1xBpReomcogn-M:&amp;tbnh=95&amp;tbnw=127&amp;prev=/images?q=pipeline&amp;hl=en&amp;rlz=1T4GGLL_enUS312US312&amp;um=1"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51.xml"/><Relationship Id="rId5" Type="http://schemas.openxmlformats.org/officeDocument/2006/relationships/image" Target="../media/image33.jpeg"/><Relationship Id="rId4" Type="http://schemas.openxmlformats.org/officeDocument/2006/relationships/image" Target="../media/image32.jpeg"/></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6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3.xml"/></Relationships>
</file>

<file path=ppt/slides/_rels/slide6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4.xml"/></Relationships>
</file>

<file path=ppt/slides/_rels/slide6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6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04800"/>
            <a:ext cx="9471660" cy="1752600"/>
          </a:xfrm>
        </p:spPr>
        <p:txBody>
          <a:bodyPr/>
          <a:lstStyle/>
          <a:p>
            <a:pPr>
              <a:spcBef>
                <a:spcPts val="1337"/>
              </a:spcBef>
              <a:spcAft>
                <a:spcPts val="669"/>
              </a:spcAft>
              <a:defRPr/>
            </a:pPr>
            <a:r>
              <a:rPr lang="en-US" sz="2700" b="1" dirty="0">
                <a:solidFill>
                  <a:schemeClr val="tx1"/>
                </a:solidFill>
              </a:rPr>
              <a:t>ANTIBIOTIC STEWARDSHIP IN THE ELDERLY:</a:t>
            </a:r>
            <a:br>
              <a:rPr lang="en-US" sz="2700" b="1" dirty="0">
                <a:solidFill>
                  <a:schemeClr val="tx1"/>
                </a:solidFill>
              </a:rPr>
            </a:br>
            <a:r>
              <a:rPr lang="en-US" sz="2700" b="1" dirty="0" smtClean="0">
                <a:solidFill>
                  <a:schemeClr val="tx1"/>
                </a:solidFill>
              </a:rPr>
              <a:t>Decreasing </a:t>
            </a:r>
            <a:r>
              <a:rPr lang="en-US" sz="2700" b="1" dirty="0">
                <a:solidFill>
                  <a:schemeClr val="tx1"/>
                </a:solidFill>
              </a:rPr>
              <a:t>Misdiagnosis of UTI </a:t>
            </a:r>
            <a:r>
              <a:rPr lang="en-US" sz="2700" b="1" dirty="0" smtClean="0">
                <a:solidFill>
                  <a:schemeClr val="tx1"/>
                </a:solidFill>
              </a:rPr>
              <a:t>In </a:t>
            </a:r>
            <a:r>
              <a:rPr lang="en-US" sz="2700" b="1" dirty="0">
                <a:solidFill>
                  <a:schemeClr val="tx1"/>
                </a:solidFill>
              </a:rPr>
              <a:t>the </a:t>
            </a:r>
            <a:r>
              <a:rPr lang="en-US" sz="2700" b="1" dirty="0" smtClean="0">
                <a:solidFill>
                  <a:schemeClr val="tx1"/>
                </a:solidFill>
              </a:rPr>
              <a:t>Emergency Department</a:t>
            </a:r>
            <a:br>
              <a:rPr lang="en-US" sz="2700" b="1" dirty="0" smtClean="0">
                <a:solidFill>
                  <a:schemeClr val="tx1"/>
                </a:solidFill>
              </a:rPr>
            </a:br>
            <a:r>
              <a:rPr lang="en-US" sz="2700" b="1" dirty="0" smtClean="0">
                <a:solidFill>
                  <a:schemeClr val="tx1"/>
                </a:solidFill>
              </a:rPr>
              <a:t>July 10, 2014 </a:t>
            </a:r>
            <a:endParaRPr lang="en-US" sz="2700" kern="1200" dirty="0">
              <a:solidFill>
                <a:schemeClr val="tx1"/>
              </a:solidFill>
              <a:latin typeface="Arial" charset="0"/>
              <a:ea typeface="MS PGothic" pitchFamily="34" charset="-128"/>
            </a:endParaRPr>
          </a:p>
        </p:txBody>
      </p:sp>
      <p:sp>
        <p:nvSpPr>
          <p:cNvPr id="2051" name="Subtitle 1"/>
          <p:cNvSpPr>
            <a:spLocks noGrp="1"/>
          </p:cNvSpPr>
          <p:nvPr>
            <p:ph type="subTitle" idx="1"/>
          </p:nvPr>
        </p:nvSpPr>
        <p:spPr>
          <a:xfrm>
            <a:off x="914400" y="2362200"/>
            <a:ext cx="8298180" cy="3764280"/>
          </a:xfrm>
        </p:spPr>
        <p:txBody>
          <a:bodyPr/>
          <a:lstStyle/>
          <a:p>
            <a:pPr eaLnBrk="1" hangingPunct="1">
              <a:lnSpc>
                <a:spcPct val="80000"/>
              </a:lnSpc>
            </a:pPr>
            <a:r>
              <a:rPr lang="en-US" altLang="en-US" sz="2700" b="1" dirty="0" err="1"/>
              <a:t>Shira</a:t>
            </a:r>
            <a:r>
              <a:rPr lang="en-US" altLang="en-US" sz="2700" b="1" dirty="0"/>
              <a:t> </a:t>
            </a:r>
            <a:r>
              <a:rPr lang="en-US" altLang="en-US" sz="2700" b="1" dirty="0" err="1"/>
              <a:t>Doron</a:t>
            </a:r>
            <a:r>
              <a:rPr lang="en-US" altLang="en-US" sz="2700" b="1" dirty="0"/>
              <a:t>, MD</a:t>
            </a:r>
          </a:p>
          <a:p>
            <a:pPr eaLnBrk="1" hangingPunct="1">
              <a:lnSpc>
                <a:spcPct val="80000"/>
              </a:lnSpc>
            </a:pPr>
            <a:r>
              <a:rPr lang="en-US" altLang="en-US" sz="2700" dirty="0"/>
              <a:t>Associate Professor of Medicine</a:t>
            </a:r>
          </a:p>
          <a:p>
            <a:pPr eaLnBrk="1" hangingPunct="1">
              <a:lnSpc>
                <a:spcPct val="80000"/>
              </a:lnSpc>
            </a:pPr>
            <a:r>
              <a:rPr lang="en-US" altLang="en-US" sz="2700" dirty="0"/>
              <a:t>Division of Geographic Medicine and Infectious Diseases</a:t>
            </a:r>
          </a:p>
          <a:p>
            <a:pPr eaLnBrk="1" hangingPunct="1">
              <a:lnSpc>
                <a:spcPct val="80000"/>
              </a:lnSpc>
            </a:pPr>
            <a:r>
              <a:rPr lang="en-US" altLang="en-US" sz="2700" dirty="0"/>
              <a:t>Tufts Medical Center</a:t>
            </a:r>
          </a:p>
          <a:p>
            <a:pPr eaLnBrk="1" hangingPunct="1">
              <a:lnSpc>
                <a:spcPct val="80000"/>
              </a:lnSpc>
            </a:pPr>
            <a:r>
              <a:rPr lang="en-US" altLang="en-US" sz="2700" dirty="0"/>
              <a:t>Boston, MA</a:t>
            </a:r>
          </a:p>
          <a:p>
            <a:pPr eaLnBrk="1" hangingPunct="1">
              <a:lnSpc>
                <a:spcPct val="80000"/>
              </a:lnSpc>
            </a:pPr>
            <a:endParaRPr lang="en-US" altLang="en-US" sz="2700" dirty="0"/>
          </a:p>
          <a:p>
            <a:r>
              <a:rPr lang="en-US" altLang="en-US" sz="2700" b="1" dirty="0"/>
              <a:t> Daniel J. </a:t>
            </a:r>
            <a:r>
              <a:rPr lang="en-US" altLang="en-US" sz="2700" b="1" dirty="0" err="1"/>
              <a:t>Pallin</a:t>
            </a:r>
            <a:r>
              <a:rPr lang="en-US" altLang="en-US" sz="2700" b="1" dirty="0"/>
              <a:t>, MD, MPH</a:t>
            </a:r>
            <a:endParaRPr lang="en-US" altLang="en-US" sz="2700" dirty="0"/>
          </a:p>
          <a:p>
            <a:pPr eaLnBrk="1" hangingPunct="1">
              <a:lnSpc>
                <a:spcPct val="80000"/>
              </a:lnSpc>
            </a:pPr>
            <a:r>
              <a:rPr lang="en-US" altLang="en-US" sz="2700" dirty="0"/>
              <a:t>Director of Research</a:t>
            </a:r>
          </a:p>
          <a:p>
            <a:pPr eaLnBrk="1" hangingPunct="1">
              <a:lnSpc>
                <a:spcPct val="80000"/>
              </a:lnSpc>
            </a:pPr>
            <a:r>
              <a:rPr lang="en-US" altLang="en-US" sz="2700" dirty="0"/>
              <a:t>Brigham and Women’s Emergency Medicine</a:t>
            </a:r>
          </a:p>
          <a:p>
            <a:pPr eaLnBrk="1" hangingPunct="1">
              <a:lnSpc>
                <a:spcPct val="80000"/>
              </a:lnSpc>
            </a:pPr>
            <a:r>
              <a:rPr lang="en-US" altLang="en-US" sz="2700" dirty="0"/>
              <a:t>Boston, MA</a:t>
            </a:r>
          </a:p>
          <a:p>
            <a:pPr eaLnBrk="1" hangingPunct="1">
              <a:lnSpc>
                <a:spcPct val="80000"/>
              </a:lnSpc>
            </a:pPr>
            <a:endParaRPr lang="en-US" altLang="en-US" sz="2700" dirty="0"/>
          </a:p>
        </p:txBody>
      </p:sp>
    </p:spTree>
    <p:extLst>
      <p:ext uri="{BB962C8B-B14F-4D97-AF65-F5344CB8AC3E}">
        <p14:creationId xmlns:p14="http://schemas.microsoft.com/office/powerpoint/2010/main" val="26416329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2B1FF89-E6D6-4589-B9C7-5C79E47D9CA7}" type="slidenum">
              <a:rPr lang="en-US" smtClean="0"/>
              <a:pPr>
                <a:defRPr/>
              </a:pPr>
              <a:t>2</a:t>
            </a:fld>
            <a:endParaRPr lang="en-US"/>
          </a:p>
        </p:txBody>
      </p:sp>
      <p:pic>
        <p:nvPicPr>
          <p:cNvPr id="16393"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685800"/>
            <a:ext cx="81534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6807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2B1FF89-E6D6-4589-B9C7-5C79E47D9CA7}" type="slidenum">
              <a:rPr lang="en-US" smtClean="0"/>
              <a:pPr>
                <a:defRPr/>
              </a:pPr>
              <a:t>3</a:t>
            </a:fld>
            <a:endParaRPr lang="en-US"/>
          </a:p>
        </p:txBody>
      </p:sp>
      <p:pic>
        <p:nvPicPr>
          <p:cNvPr id="1741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256806"/>
            <a:ext cx="9067800" cy="5109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8368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Rectangle 2"/>
          <p:cNvSpPr>
            <a:spLocks noGrp="1" noChangeArrowheads="1"/>
          </p:cNvSpPr>
          <p:nvPr>
            <p:ph type="ctrTitle"/>
          </p:nvPr>
        </p:nvSpPr>
        <p:spPr>
          <a:xfrm>
            <a:off x="838200" y="1615652"/>
            <a:ext cx="8549640" cy="1666028"/>
          </a:xfrm>
        </p:spPr>
        <p:txBody>
          <a:bodyPr/>
          <a:lstStyle/>
          <a:p>
            <a:pPr eaLnBrk="1" hangingPunct="1"/>
            <a:r>
              <a:rPr lang="en-US" sz="5300" dirty="0">
                <a:cs typeface="Arial" charset="0"/>
              </a:rPr>
              <a:t> </a:t>
            </a:r>
            <a:r>
              <a:rPr lang="en-US" sz="6000" dirty="0"/>
              <a:t>The Antibiotic Resistance Crisis: Overuse and Misuse in the Elderly</a:t>
            </a:r>
          </a:p>
        </p:txBody>
      </p:sp>
      <p:sp>
        <p:nvSpPr>
          <p:cNvPr id="15373" name="Rectangle 3"/>
          <p:cNvSpPr>
            <a:spLocks noGrp="1" noChangeArrowheads="1"/>
          </p:cNvSpPr>
          <p:nvPr>
            <p:ph type="subTitle" idx="1"/>
          </p:nvPr>
        </p:nvSpPr>
        <p:spPr>
          <a:xfrm>
            <a:off x="1424940" y="4749800"/>
            <a:ext cx="7040880" cy="1986280"/>
          </a:xfrm>
        </p:spPr>
        <p:txBody>
          <a:bodyPr/>
          <a:lstStyle/>
          <a:p>
            <a:pPr eaLnBrk="1" hangingPunct="1">
              <a:lnSpc>
                <a:spcPct val="80000"/>
              </a:lnSpc>
            </a:pPr>
            <a:r>
              <a:rPr lang="en-US" sz="2000" dirty="0"/>
              <a:t>Shira Doron, MD</a:t>
            </a:r>
          </a:p>
          <a:p>
            <a:pPr eaLnBrk="1" hangingPunct="1">
              <a:lnSpc>
                <a:spcPct val="80000"/>
              </a:lnSpc>
            </a:pPr>
            <a:r>
              <a:rPr lang="en-US" sz="2000" dirty="0"/>
              <a:t>Associate Professor of Medicine</a:t>
            </a:r>
          </a:p>
          <a:p>
            <a:pPr eaLnBrk="1" hangingPunct="1">
              <a:lnSpc>
                <a:spcPct val="80000"/>
              </a:lnSpc>
            </a:pPr>
            <a:r>
              <a:rPr lang="en-US" sz="2000" dirty="0"/>
              <a:t>Division of Geographic Medicine and Infectious Diseases</a:t>
            </a:r>
          </a:p>
          <a:p>
            <a:pPr eaLnBrk="1" hangingPunct="1">
              <a:lnSpc>
                <a:spcPct val="80000"/>
              </a:lnSpc>
            </a:pPr>
            <a:r>
              <a:rPr lang="en-US" sz="2000" dirty="0"/>
              <a:t>Tufts Medical Center</a:t>
            </a:r>
          </a:p>
          <a:p>
            <a:pPr eaLnBrk="1" hangingPunct="1">
              <a:lnSpc>
                <a:spcPct val="80000"/>
              </a:lnSpc>
            </a:pPr>
            <a:r>
              <a:rPr lang="en-US" sz="2000" dirty="0"/>
              <a:t>Boston, MA</a:t>
            </a:r>
          </a:p>
          <a:p>
            <a:pPr eaLnBrk="1" hangingPunct="1">
              <a:lnSpc>
                <a:spcPct val="80000"/>
              </a:lnSpc>
            </a:pPr>
            <a:endParaRPr lang="en-US" sz="2000" dirty="0"/>
          </a:p>
          <a:p>
            <a:r>
              <a:rPr lang="en-US" sz="2000" dirty="0"/>
              <a:t>Consultant to Massachusetts Partnership Collaborative:</a:t>
            </a:r>
          </a:p>
          <a:p>
            <a:r>
              <a:rPr lang="en-US" sz="2000" dirty="0"/>
              <a:t> Improving Antibiotic Stewardship for UTI</a:t>
            </a:r>
          </a:p>
          <a:p>
            <a:pPr eaLnBrk="1" hangingPunct="1">
              <a:lnSpc>
                <a:spcPct val="80000"/>
              </a:lnSpc>
            </a:pPr>
            <a:endParaRPr lang="en-US" sz="2000" dirty="0"/>
          </a:p>
        </p:txBody>
      </p:sp>
      <p:pic>
        <p:nvPicPr>
          <p:cNvPr id="15374" name="Picture 2" descr="New Masspro Logo black"/>
          <p:cNvPicPr>
            <a:picLocks noChangeAspect="1" noChangeArrowheads="1"/>
          </p:cNvPicPr>
          <p:nvPr/>
        </p:nvPicPr>
        <p:blipFill>
          <a:blip r:embed="rId3"/>
          <a:srcRect/>
          <a:stretch>
            <a:fillRect/>
          </a:stretch>
        </p:blipFill>
        <p:spPr bwMode="auto">
          <a:xfrm>
            <a:off x="251460" y="6217921"/>
            <a:ext cx="1288733" cy="269875"/>
          </a:xfrm>
          <a:prstGeom prst="rect">
            <a:avLst/>
          </a:prstGeom>
          <a:noFill/>
          <a:ln w="9525">
            <a:noFill/>
            <a:miter lim="800000"/>
            <a:headEnd/>
            <a:tailEnd/>
          </a:ln>
        </p:spPr>
      </p:pic>
      <p:pic>
        <p:nvPicPr>
          <p:cNvPr id="15375" name="Picture 1"/>
          <p:cNvPicPr>
            <a:picLocks noChangeAspect="1" noChangeArrowheads="1"/>
          </p:cNvPicPr>
          <p:nvPr/>
        </p:nvPicPr>
        <p:blipFill>
          <a:blip r:embed="rId4"/>
          <a:srcRect/>
          <a:stretch>
            <a:fillRect/>
          </a:stretch>
        </p:blipFill>
        <p:spPr bwMode="auto">
          <a:xfrm>
            <a:off x="7627620" y="5958841"/>
            <a:ext cx="2053590" cy="550545"/>
          </a:xfrm>
          <a:prstGeom prst="rect">
            <a:avLst/>
          </a:prstGeom>
          <a:noFill/>
          <a:ln w="9525">
            <a:noFill/>
            <a:miter lim="800000"/>
            <a:headEnd/>
            <a:tailEnd/>
          </a:ln>
        </p:spPr>
      </p:pic>
      <p:pic>
        <p:nvPicPr>
          <p:cNvPr id="15376" name="Picture 3" descr="MassSeniorAssociation-blacklogo.jpg"/>
          <p:cNvPicPr>
            <a:picLocks noChangeAspect="1" noChangeArrowheads="1"/>
          </p:cNvPicPr>
          <p:nvPr/>
        </p:nvPicPr>
        <p:blipFill>
          <a:blip r:embed="rId5" cstate="print"/>
          <a:srcRect/>
          <a:stretch>
            <a:fillRect/>
          </a:stretch>
        </p:blipFill>
        <p:spPr bwMode="auto">
          <a:xfrm>
            <a:off x="419100" y="4145280"/>
            <a:ext cx="701993" cy="842010"/>
          </a:xfrm>
          <a:prstGeom prst="rect">
            <a:avLst/>
          </a:prstGeom>
          <a:noFill/>
          <a:ln w="9525">
            <a:noFill/>
            <a:miter lim="800000"/>
            <a:headEnd/>
            <a:tailEnd/>
          </a:ln>
        </p:spPr>
      </p:pic>
      <p:pic>
        <p:nvPicPr>
          <p:cNvPr id="15377" name="Picture 1" descr="C:\Documents and Settings\sabrinaa\Local Settings\Temporary Internet Files\Content.Outlook\99165H9W\Copy of Seal-DPH.jpg"/>
          <p:cNvPicPr>
            <a:picLocks noChangeAspect="1" noChangeArrowheads="1"/>
          </p:cNvPicPr>
          <p:nvPr/>
        </p:nvPicPr>
        <p:blipFill>
          <a:blip r:embed="rId6"/>
          <a:srcRect/>
          <a:stretch>
            <a:fillRect/>
          </a:stretch>
        </p:blipFill>
        <p:spPr bwMode="auto">
          <a:xfrm>
            <a:off x="8884920" y="4058920"/>
            <a:ext cx="806768" cy="842010"/>
          </a:xfrm>
          <a:prstGeom prst="rect">
            <a:avLst/>
          </a:prstGeom>
          <a:noFill/>
          <a:ln w="9525">
            <a:noFill/>
            <a:miter lim="800000"/>
            <a:headEnd/>
            <a:tailEnd/>
          </a:ln>
        </p:spPr>
      </p:pic>
      <p:pic>
        <p:nvPicPr>
          <p:cNvPr id="15378" name="Picture 17" descr="TMC"/>
          <p:cNvPicPr>
            <a:picLocks noChangeAspect="1" noChangeArrowheads="1"/>
          </p:cNvPicPr>
          <p:nvPr/>
        </p:nvPicPr>
        <p:blipFill>
          <a:blip r:embed="rId7"/>
          <a:srcRect/>
          <a:stretch>
            <a:fillRect/>
          </a:stretch>
        </p:blipFill>
        <p:spPr bwMode="auto">
          <a:xfrm>
            <a:off x="0" y="431800"/>
            <a:ext cx="2598420" cy="642303"/>
          </a:xfrm>
          <a:prstGeom prst="rect">
            <a:avLst/>
          </a:prstGeom>
          <a:noFill/>
          <a:ln w="9525">
            <a:noFill/>
            <a:miter lim="800000"/>
            <a:headEnd/>
            <a:tailEnd/>
          </a:ln>
        </p:spPr>
      </p:pic>
      <p:graphicFrame>
        <p:nvGraphicFramePr>
          <p:cNvPr id="15371" name="Object 12"/>
          <p:cNvGraphicFramePr>
            <a:graphicFrameLocks noChangeAspect="1"/>
          </p:cNvGraphicFramePr>
          <p:nvPr/>
        </p:nvGraphicFramePr>
        <p:xfrm>
          <a:off x="8633460" y="259080"/>
          <a:ext cx="1089660" cy="1122680"/>
        </p:xfrm>
        <a:graphic>
          <a:graphicData uri="http://schemas.openxmlformats.org/presentationml/2006/ole">
            <mc:AlternateContent xmlns:mc="http://schemas.openxmlformats.org/markup-compatibility/2006">
              <mc:Choice xmlns:v="urn:schemas-microsoft-com:vml" Requires="v">
                <p:oleObj spid="_x0000_s15393" name="Photo Editor Photo" r:id="rId8" imgW="2742857" imgH="2742857" progId="">
                  <p:embed/>
                </p:oleObj>
              </mc:Choice>
              <mc:Fallback>
                <p:oleObj name="Photo Editor Photo" r:id="rId8" imgW="2742857" imgH="2742857" progId="">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33460" y="259080"/>
                        <a:ext cx="1089660" cy="1122680"/>
                      </a:xfrm>
                      <a:prstGeom prst="rect">
                        <a:avLst/>
                      </a:prstGeom>
                      <a:noFill/>
                      <a:extLst>
                        <a:ext uri="{909E8E84-426E-40DD-AFC4-6F175D3DCCD1}">
                          <a14:hiddenFill xmlns:a14="http://schemas.microsoft.com/office/drawing/2010/main">
                            <a:solidFill>
                              <a:schemeClr val="accent1">
                                <a:alpha val="50000"/>
                              </a:schemeClr>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6F9D8F77-E75F-4A62-8A37-E1CF943534A9}"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sz="4500" dirty="0"/>
              <a:t>Antibiotics in Long Term Care and the Elderly</a:t>
            </a:r>
          </a:p>
        </p:txBody>
      </p:sp>
      <p:sp>
        <p:nvSpPr>
          <p:cNvPr id="16386" name="Rectangle 3"/>
          <p:cNvSpPr>
            <a:spLocks noGrp="1" noChangeArrowheads="1"/>
          </p:cNvSpPr>
          <p:nvPr>
            <p:ph type="body" idx="1"/>
          </p:nvPr>
        </p:nvSpPr>
        <p:spPr/>
        <p:txBody>
          <a:bodyPr/>
          <a:lstStyle/>
          <a:p>
            <a:pPr eaLnBrk="1" hangingPunct="1">
              <a:spcAft>
                <a:spcPct val="10000"/>
              </a:spcAft>
            </a:pPr>
            <a:r>
              <a:rPr lang="en-US" sz="3100" dirty="0"/>
              <a:t>Antibiotics are among the most commonly prescribed classes of medications in long-term care facilities</a:t>
            </a:r>
          </a:p>
          <a:p>
            <a:pPr eaLnBrk="1" hangingPunct="1">
              <a:spcAft>
                <a:spcPct val="10000"/>
              </a:spcAft>
            </a:pPr>
            <a:r>
              <a:rPr lang="en-US" sz="3100" dirty="0"/>
              <a:t>Up to 70% of residents in long-term care facilities per year receive an antibiotic</a:t>
            </a:r>
          </a:p>
          <a:p>
            <a:pPr eaLnBrk="1" hangingPunct="1">
              <a:spcAft>
                <a:spcPct val="10000"/>
              </a:spcAft>
            </a:pPr>
            <a:r>
              <a:rPr lang="en-US" sz="3100" dirty="0"/>
              <a:t>As much as half of antibiotic use in long term care may be inappropriate or unnecessary</a:t>
            </a:r>
          </a:p>
          <a:p>
            <a:pPr eaLnBrk="1" hangingPunct="1"/>
            <a:endParaRPr lang="en-US" dirty="0" smtClean="0"/>
          </a:p>
        </p:txBody>
      </p:sp>
      <p:sp>
        <p:nvSpPr>
          <p:cNvPr id="16387" name="Slide Number Placeholder 3"/>
          <p:cNvSpPr>
            <a:spLocks noGrp="1"/>
          </p:cNvSpPr>
          <p:nvPr>
            <p:ph type="sldNum" sz="quarter" idx="12"/>
          </p:nvPr>
        </p:nvSpPr>
        <p:spPr>
          <a:noFill/>
        </p:spPr>
        <p:txBody>
          <a:bodyPr/>
          <a:lstStyle/>
          <a:p>
            <a:pPr fontAlgn="base">
              <a:spcBef>
                <a:spcPct val="0"/>
              </a:spcBef>
              <a:spcAft>
                <a:spcPct val="0"/>
              </a:spcAft>
            </a:pPr>
            <a:fld id="{E0C7F566-FF0A-4B24-9AB2-48682F54EC2F}" type="slidenum">
              <a:rPr lang="en-US" smtClean="0">
                <a:latin typeface="Arial" charset="0"/>
              </a:rPr>
              <a:pPr fontAlgn="base">
                <a:spcBef>
                  <a:spcPct val="0"/>
                </a:spcBef>
                <a:spcAft>
                  <a:spcPct val="0"/>
                </a:spcAft>
              </a:pPr>
              <a:t>5</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386">
                                            <p:txEl>
                                              <p:pRg st="1" end="1"/>
                                            </p:txEl>
                                          </p:spTgt>
                                        </p:tgtEl>
                                        <p:attrNameLst>
                                          <p:attrName>style.visibility</p:attrName>
                                        </p:attrNameLst>
                                      </p:cBhvr>
                                      <p:to>
                                        <p:strVal val="visible"/>
                                      </p:to>
                                    </p:set>
                                    <p:anim calcmode="lin" valueType="num">
                                      <p:cBhvr additive="base">
                                        <p:cTn id="13" dur="500" fill="hold"/>
                                        <p:tgtEl>
                                          <p:spTgt spid="1638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386">
                                            <p:txEl>
                                              <p:pRg st="2" end="2"/>
                                            </p:txEl>
                                          </p:spTgt>
                                        </p:tgtEl>
                                        <p:attrNameLst>
                                          <p:attrName>style.visibility</p:attrName>
                                        </p:attrNameLst>
                                      </p:cBhvr>
                                      <p:to>
                                        <p:strVal val="visible"/>
                                      </p:to>
                                    </p:set>
                                    <p:anim calcmode="lin" valueType="num">
                                      <p:cBhvr additive="base">
                                        <p:cTn id="19" dur="500" fill="hold"/>
                                        <p:tgtEl>
                                          <p:spTgt spid="1638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8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sz="4500"/>
              <a:t>The importance of prudent use of antibiotics</a:t>
            </a:r>
          </a:p>
        </p:txBody>
      </p:sp>
      <p:pic>
        <p:nvPicPr>
          <p:cNvPr id="17410" name="Content Placeholder 3" descr="antibiotic-resistance-graph1.jpg"/>
          <p:cNvPicPr>
            <a:picLocks noGrp="1" noChangeAspect="1"/>
          </p:cNvPicPr>
          <p:nvPr>
            <p:ph type="body" idx="1"/>
          </p:nvPr>
        </p:nvPicPr>
        <p:blipFill>
          <a:blip r:embed="rId2"/>
          <a:srcRect/>
          <a:stretch>
            <a:fillRect/>
          </a:stretch>
        </p:blipFill>
        <p:spPr>
          <a:xfrm>
            <a:off x="2095500" y="2132013"/>
            <a:ext cx="5867400" cy="4490720"/>
          </a:xfrm>
        </p:spPr>
      </p:pic>
      <p:sp>
        <p:nvSpPr>
          <p:cNvPr id="17411" name="Slide Number Placeholder 3"/>
          <p:cNvSpPr>
            <a:spLocks noGrp="1"/>
          </p:cNvSpPr>
          <p:nvPr>
            <p:ph type="sldNum" sz="quarter" idx="12"/>
          </p:nvPr>
        </p:nvSpPr>
        <p:spPr>
          <a:noFill/>
        </p:spPr>
        <p:txBody>
          <a:bodyPr/>
          <a:lstStyle/>
          <a:p>
            <a:pPr fontAlgn="base">
              <a:spcBef>
                <a:spcPct val="0"/>
              </a:spcBef>
              <a:spcAft>
                <a:spcPct val="0"/>
              </a:spcAft>
            </a:pPr>
            <a:fld id="{8C1BCEE8-4CC2-4AA6-9D49-7AB2CEB14B26}" type="slidenum">
              <a:rPr lang="en-US" smtClean="0">
                <a:latin typeface="Arial" charset="0"/>
              </a:rPr>
              <a:pPr fontAlgn="base">
                <a:spcBef>
                  <a:spcPct val="0"/>
                </a:spcBef>
                <a:spcAft>
                  <a:spcPct val="0"/>
                </a:spcAft>
              </a:pPr>
              <a:t>6</a:t>
            </a:fld>
            <a:endParaRPr lang="en-US" smtClean="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descr="Chart"/>
          <p:cNvPicPr>
            <a:picLocks noChangeAspect="1" noChangeArrowheads="1"/>
          </p:cNvPicPr>
          <p:nvPr/>
        </p:nvPicPr>
        <p:blipFill>
          <a:blip r:embed="rId3"/>
          <a:srcRect/>
          <a:stretch>
            <a:fillRect/>
          </a:stretch>
        </p:blipFill>
        <p:spPr bwMode="auto">
          <a:xfrm>
            <a:off x="1257300" y="1986280"/>
            <a:ext cx="8130540" cy="4420553"/>
          </a:xfrm>
          <a:prstGeom prst="rect">
            <a:avLst/>
          </a:prstGeom>
          <a:noFill/>
          <a:ln w="9525">
            <a:noFill/>
            <a:miter lim="800000"/>
            <a:headEnd/>
            <a:tailEnd/>
          </a:ln>
        </p:spPr>
      </p:pic>
      <p:sp>
        <p:nvSpPr>
          <p:cNvPr id="18434" name="Rectangle 6"/>
          <p:cNvSpPr>
            <a:spLocks noGrp="1" noChangeArrowheads="1"/>
          </p:cNvSpPr>
          <p:nvPr>
            <p:ph type="title" idx="4294967295"/>
          </p:nvPr>
        </p:nvSpPr>
        <p:spPr/>
        <p:txBody>
          <a:bodyPr/>
          <a:lstStyle/>
          <a:p>
            <a:pPr eaLnBrk="1" hangingPunct="1"/>
            <a:r>
              <a:rPr lang="en-US" smtClean="0">
                <a:solidFill>
                  <a:schemeClr val="tx1"/>
                </a:solidFill>
              </a:rPr>
              <a:t>Bad Bugs No Drugs</a:t>
            </a:r>
          </a:p>
        </p:txBody>
      </p:sp>
      <p:sp>
        <p:nvSpPr>
          <p:cNvPr id="18435" name="Slide Number Placeholder 3"/>
          <p:cNvSpPr>
            <a:spLocks noGrp="1"/>
          </p:cNvSpPr>
          <p:nvPr>
            <p:ph type="sldNum" sz="quarter" idx="12"/>
          </p:nvPr>
        </p:nvSpPr>
        <p:spPr>
          <a:noFill/>
        </p:spPr>
        <p:txBody>
          <a:bodyPr/>
          <a:lstStyle/>
          <a:p>
            <a:pPr fontAlgn="base">
              <a:spcBef>
                <a:spcPct val="0"/>
              </a:spcBef>
              <a:spcAft>
                <a:spcPct val="0"/>
              </a:spcAft>
            </a:pPr>
            <a:fld id="{B70616AA-46A3-4DED-8AAF-93A631CCB0D6}" type="slidenum">
              <a:rPr lang="en-US" smtClean="0">
                <a:latin typeface="Arial" charset="0"/>
              </a:rPr>
              <a:pPr fontAlgn="base">
                <a:spcBef>
                  <a:spcPct val="0"/>
                </a:spcBef>
                <a:spcAft>
                  <a:spcPct val="0"/>
                </a:spcAft>
              </a:pPr>
              <a:t>7</a:t>
            </a:fld>
            <a:endParaRPr lang="en-US" smtClean="0">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p:txBody>
          <a:bodyPr/>
          <a:lstStyle/>
          <a:p>
            <a:pPr eaLnBrk="1" hangingPunct="1"/>
            <a:r>
              <a:rPr lang="en-US" sz="4500">
                <a:solidFill>
                  <a:schemeClr val="tx1"/>
                </a:solidFill>
              </a:rPr>
              <a:t>The drug development pipeline for antibacterials</a:t>
            </a:r>
          </a:p>
        </p:txBody>
      </p:sp>
      <p:pic>
        <p:nvPicPr>
          <p:cNvPr id="20482" name="Picture 4" descr="http://t1.gstatic.com/images?q=tbn:1xBpReomcogn-M:http://www.totalsurveys.co.uk/Portals/0/images/Pipeline.jpg">
            <a:hlinkClick r:id="rId3"/>
          </p:cNvPr>
          <p:cNvPicPr>
            <a:picLocks noChangeAspect="1" noChangeArrowheads="1"/>
          </p:cNvPicPr>
          <p:nvPr/>
        </p:nvPicPr>
        <p:blipFill>
          <a:blip r:embed="rId4"/>
          <a:srcRect/>
          <a:stretch>
            <a:fillRect/>
          </a:stretch>
        </p:blipFill>
        <p:spPr bwMode="auto">
          <a:xfrm>
            <a:off x="2849881" y="2418080"/>
            <a:ext cx="4594384" cy="3540760"/>
          </a:xfrm>
          <a:prstGeom prst="rect">
            <a:avLst/>
          </a:prstGeom>
          <a:noFill/>
          <a:ln w="9525">
            <a:noFill/>
            <a:miter lim="800000"/>
            <a:headEnd/>
            <a:tailEnd/>
          </a:ln>
        </p:spPr>
      </p:pic>
      <p:sp>
        <p:nvSpPr>
          <p:cNvPr id="20483" name="Slide Number Placeholder 3"/>
          <p:cNvSpPr>
            <a:spLocks noGrp="1"/>
          </p:cNvSpPr>
          <p:nvPr>
            <p:ph type="sldNum" sz="quarter" idx="12"/>
          </p:nvPr>
        </p:nvSpPr>
        <p:spPr>
          <a:noFill/>
        </p:spPr>
        <p:txBody>
          <a:bodyPr/>
          <a:lstStyle/>
          <a:p>
            <a:pPr fontAlgn="base">
              <a:spcBef>
                <a:spcPct val="0"/>
              </a:spcBef>
              <a:spcAft>
                <a:spcPct val="0"/>
              </a:spcAft>
            </a:pPr>
            <a:fld id="{093A44DF-F4B8-4F83-AB27-364C3D92F1AE}" type="slidenum">
              <a:rPr lang="en-US" smtClean="0">
                <a:latin typeface="Arial" charset="0"/>
              </a:rPr>
              <a:pPr fontAlgn="base">
                <a:spcBef>
                  <a:spcPct val="0"/>
                </a:spcBef>
                <a:spcAft>
                  <a:spcPct val="0"/>
                </a:spcAft>
              </a:pPr>
              <a:t>8</a:t>
            </a:fld>
            <a:endParaRPr lang="en-US" smtClean="0">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533400" y="381000"/>
            <a:ext cx="9022080" cy="1225656"/>
          </a:xfrm>
        </p:spPr>
        <p:txBody>
          <a:bodyPr/>
          <a:lstStyle/>
          <a:p>
            <a:pPr eaLnBrk="1" hangingPunct="1"/>
            <a:r>
              <a:rPr lang="en-US" dirty="0" smtClean="0"/>
              <a:t/>
            </a:r>
            <a:br>
              <a:rPr lang="en-US" dirty="0" smtClean="0"/>
            </a:br>
            <a:endParaRPr lang="en-US" dirty="0" smtClean="0"/>
          </a:p>
        </p:txBody>
      </p:sp>
      <p:pic>
        <p:nvPicPr>
          <p:cNvPr id="23554" name="Picture 4"/>
          <p:cNvPicPr>
            <a:picLocks noGrp="1" noChangeAspect="1" noChangeArrowheads="1"/>
          </p:cNvPicPr>
          <p:nvPr>
            <p:ph type="body" idx="1"/>
          </p:nvPr>
        </p:nvPicPr>
        <p:blipFill>
          <a:blip r:embed="rId2"/>
          <a:srcRect/>
          <a:stretch>
            <a:fillRect/>
          </a:stretch>
        </p:blipFill>
        <p:spPr>
          <a:xfrm>
            <a:off x="2858612" y="1727200"/>
            <a:ext cx="4444206" cy="5181600"/>
          </a:xfrm>
        </p:spPr>
      </p:pic>
      <p:sp>
        <p:nvSpPr>
          <p:cNvPr id="23555" name="Slide Number Placeholder 3"/>
          <p:cNvSpPr>
            <a:spLocks noGrp="1"/>
          </p:cNvSpPr>
          <p:nvPr>
            <p:ph type="sldNum" sz="quarter" idx="12"/>
          </p:nvPr>
        </p:nvSpPr>
        <p:spPr>
          <a:noFill/>
        </p:spPr>
        <p:txBody>
          <a:bodyPr/>
          <a:lstStyle/>
          <a:p>
            <a:pPr fontAlgn="base">
              <a:spcBef>
                <a:spcPct val="0"/>
              </a:spcBef>
              <a:spcAft>
                <a:spcPct val="0"/>
              </a:spcAft>
            </a:pPr>
            <a:fld id="{85CE2C70-3EDF-4614-A1AF-F2627FA4EA2D}" type="slidenum">
              <a:rPr lang="en-US" smtClean="0">
                <a:latin typeface="Arial" charset="0"/>
              </a:rPr>
              <a:pPr fontAlgn="base">
                <a:spcBef>
                  <a:spcPct val="0"/>
                </a:spcBef>
                <a:spcAft>
                  <a:spcPct val="0"/>
                </a:spcAft>
              </a:pPr>
              <a:t>9</a:t>
            </a:fld>
            <a:endParaRPr lang="en-US" smtClean="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Text Box 2"/>
          <p:cNvSpPr txBox="1">
            <a:spLocks noChangeArrowheads="1"/>
          </p:cNvSpPr>
          <p:nvPr/>
        </p:nvSpPr>
        <p:spPr bwMode="auto">
          <a:xfrm>
            <a:off x="228760" y="5888673"/>
            <a:ext cx="9662001" cy="933767"/>
          </a:xfrm>
          <a:prstGeom prst="rect">
            <a:avLst/>
          </a:prstGeom>
          <a:noFill/>
          <a:ln w="12700">
            <a:noFill/>
            <a:miter lim="800000"/>
            <a:headEnd/>
            <a:tailEnd/>
          </a:ln>
          <a:effectLst>
            <a:outerShdw dist="35921" dir="2700000" algn="ctr" rotWithShape="0">
              <a:schemeClr val="bg2"/>
            </a:outerShdw>
          </a:effectLst>
        </p:spPr>
        <p:txBody>
          <a:bodyPr lIns="101882" tIns="50941" rIns="101882" bIns="50941">
            <a:spAutoFit/>
          </a:bodyPr>
          <a:lstStyle/>
          <a:p>
            <a:pPr algn="ctr" eaLnBrk="0" hangingPunct="0">
              <a:defRPr/>
            </a:pPr>
            <a:r>
              <a:rPr lang="en-US" sz="5300" b="1">
                <a:solidFill>
                  <a:srgbClr val="000000"/>
                </a:solidFill>
                <a:latin typeface="+mn-lt"/>
                <a:ea typeface="ＭＳ Ｐゴシック" charset="-128"/>
                <a:cs typeface="Arial" pitchFamily="34" charset="0"/>
              </a:rPr>
              <a:t>A Balancing Act</a:t>
            </a:r>
          </a:p>
        </p:txBody>
      </p:sp>
      <p:sp>
        <p:nvSpPr>
          <p:cNvPr id="350211" name="Text Box 3"/>
          <p:cNvSpPr txBox="1">
            <a:spLocks noChangeArrowheads="1"/>
          </p:cNvSpPr>
          <p:nvPr/>
        </p:nvSpPr>
        <p:spPr bwMode="auto">
          <a:xfrm>
            <a:off x="670560" y="2331721"/>
            <a:ext cx="4023360" cy="2040255"/>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lIns="101882" tIns="50941" rIns="101882" bIns="50941">
            <a:spAutoFit/>
          </a:bodyPr>
          <a:lstStyle/>
          <a:p>
            <a:pPr algn="ctr" eaLnBrk="0" hangingPunct="0">
              <a:defRPr/>
            </a:pPr>
            <a:r>
              <a:rPr lang="en-US" sz="3100">
                <a:solidFill>
                  <a:srgbClr val="000000"/>
                </a:solidFill>
                <a:latin typeface="Arial Narrow" pitchFamily="34" charset="0"/>
                <a:ea typeface="MS PGothic"/>
                <a:cs typeface="Arial" charset="0"/>
              </a:rPr>
              <a:t>Appropriate initial antibiotic while improving patient outcomes and healthcare </a:t>
            </a:r>
          </a:p>
        </p:txBody>
      </p:sp>
      <p:sp>
        <p:nvSpPr>
          <p:cNvPr id="24579" name="Rectangle 5"/>
          <p:cNvSpPr>
            <a:spLocks noGrp="1" noChangeArrowheads="1"/>
          </p:cNvSpPr>
          <p:nvPr>
            <p:ph type="title" idx="4294967295"/>
          </p:nvPr>
        </p:nvSpPr>
        <p:spPr/>
        <p:txBody>
          <a:bodyPr/>
          <a:lstStyle/>
          <a:p>
            <a:pPr eaLnBrk="1" hangingPunct="1"/>
            <a:r>
              <a:rPr lang="en-US" smtClean="0">
                <a:solidFill>
                  <a:schemeClr val="tx1"/>
                </a:solidFill>
              </a:rPr>
              <a:t>Antimicrobial Therapy</a:t>
            </a:r>
            <a:r>
              <a:rPr lang="en-US" smtClean="0"/>
              <a:t> </a:t>
            </a:r>
          </a:p>
        </p:txBody>
      </p:sp>
      <p:sp>
        <p:nvSpPr>
          <p:cNvPr id="24580" name="AutoShape 6"/>
          <p:cNvSpPr>
            <a:spLocks noChangeArrowheads="1"/>
          </p:cNvSpPr>
          <p:nvPr/>
        </p:nvSpPr>
        <p:spPr bwMode="auto">
          <a:xfrm>
            <a:off x="4610100" y="4490720"/>
            <a:ext cx="1131570" cy="1230630"/>
          </a:xfrm>
          <a:prstGeom prst="triangle">
            <a:avLst>
              <a:gd name="adj" fmla="val 50000"/>
            </a:avLst>
          </a:prstGeom>
          <a:solidFill>
            <a:schemeClr val="accent2"/>
          </a:solidFill>
          <a:ln w="9525">
            <a:noFill/>
            <a:miter lim="800000"/>
            <a:headEnd/>
            <a:tailEnd/>
          </a:ln>
        </p:spPr>
        <p:txBody>
          <a:bodyPr wrap="none" lIns="101882" tIns="50941" rIns="101882" bIns="50941" anchor="ctr"/>
          <a:lstStyle/>
          <a:p>
            <a:pPr eaLnBrk="0" hangingPunct="0"/>
            <a:endParaRPr lang="en-US" sz="2700">
              <a:solidFill>
                <a:srgbClr val="FFFF00"/>
              </a:solidFill>
              <a:ea typeface="MS PGothic"/>
              <a:cs typeface="MS PGothic"/>
            </a:endParaRPr>
          </a:p>
        </p:txBody>
      </p:sp>
      <p:sp>
        <p:nvSpPr>
          <p:cNvPr id="24581" name="Rectangle 7"/>
          <p:cNvSpPr>
            <a:spLocks noChangeArrowheads="1"/>
          </p:cNvSpPr>
          <p:nvPr/>
        </p:nvSpPr>
        <p:spPr bwMode="auto">
          <a:xfrm>
            <a:off x="628650" y="4339590"/>
            <a:ext cx="8738235" cy="151130"/>
          </a:xfrm>
          <a:prstGeom prst="rect">
            <a:avLst/>
          </a:prstGeom>
          <a:gradFill rotWithShape="1">
            <a:gsLst>
              <a:gs pos="0">
                <a:srgbClr val="003A57"/>
              </a:gs>
              <a:gs pos="50000">
                <a:srgbClr val="007DBC"/>
              </a:gs>
              <a:gs pos="100000">
                <a:srgbClr val="003A57"/>
              </a:gs>
            </a:gsLst>
            <a:lin ang="5400000" scaled="1"/>
          </a:gradFill>
          <a:ln w="9525">
            <a:noFill/>
            <a:miter lim="800000"/>
            <a:headEnd/>
            <a:tailEnd/>
          </a:ln>
        </p:spPr>
        <p:txBody>
          <a:bodyPr wrap="none" lIns="101882" tIns="50941" rIns="101882" bIns="50941" anchor="ctr"/>
          <a:lstStyle/>
          <a:p>
            <a:pPr eaLnBrk="0" hangingPunct="0"/>
            <a:endParaRPr lang="en-US" sz="2700">
              <a:solidFill>
                <a:srgbClr val="FFFF00"/>
              </a:solidFill>
              <a:ea typeface="MS PGothic"/>
              <a:cs typeface="MS PGothic"/>
            </a:endParaRPr>
          </a:p>
        </p:txBody>
      </p:sp>
      <p:sp>
        <p:nvSpPr>
          <p:cNvPr id="24582" name="Line 8"/>
          <p:cNvSpPr>
            <a:spLocks noChangeShapeType="1"/>
          </p:cNvSpPr>
          <p:nvPr/>
        </p:nvSpPr>
        <p:spPr bwMode="auto">
          <a:xfrm>
            <a:off x="363220" y="1648037"/>
            <a:ext cx="9471660" cy="0"/>
          </a:xfrm>
          <a:prstGeom prst="line">
            <a:avLst/>
          </a:prstGeom>
          <a:noFill/>
          <a:ln w="57150">
            <a:solidFill>
              <a:srgbClr val="FFFF00"/>
            </a:solidFill>
            <a:round/>
            <a:headEnd/>
            <a:tailEnd/>
          </a:ln>
        </p:spPr>
        <p:txBody>
          <a:bodyPr lIns="101882" tIns="50941" rIns="101882" bIns="50941"/>
          <a:lstStyle/>
          <a:p>
            <a:endParaRPr lang="en-US"/>
          </a:p>
        </p:txBody>
      </p:sp>
      <p:sp>
        <p:nvSpPr>
          <p:cNvPr id="24583" name="Slide Number Placeholder 8"/>
          <p:cNvSpPr>
            <a:spLocks noGrp="1"/>
          </p:cNvSpPr>
          <p:nvPr>
            <p:ph type="sldNum" sz="quarter" idx="12"/>
          </p:nvPr>
        </p:nvSpPr>
        <p:spPr>
          <a:noFill/>
        </p:spPr>
        <p:txBody>
          <a:bodyPr/>
          <a:lstStyle/>
          <a:p>
            <a:pPr fontAlgn="base">
              <a:spcBef>
                <a:spcPct val="0"/>
              </a:spcBef>
              <a:spcAft>
                <a:spcPct val="0"/>
              </a:spcAft>
            </a:pPr>
            <a:fld id="{BA225F1E-CE25-4F0A-A5D1-C0C51FDF4360}" type="slidenum">
              <a:rPr lang="en-US" smtClean="0">
                <a:latin typeface="Arial" charset="0"/>
              </a:rPr>
              <a:pPr fontAlgn="base">
                <a:spcBef>
                  <a:spcPct val="0"/>
                </a:spcBef>
                <a:spcAft>
                  <a:spcPct val="0"/>
                </a:spcAft>
              </a:pPr>
              <a:t>10</a:t>
            </a:fld>
            <a:endParaRPr lang="en-US" smtClean="0">
              <a:latin typeface="Arial" charset="0"/>
            </a:endParaRPr>
          </a:p>
        </p:txBody>
      </p:sp>
      <p:sp>
        <p:nvSpPr>
          <p:cNvPr id="10" name="Text Box 3"/>
          <p:cNvSpPr txBox="1">
            <a:spLocks noChangeArrowheads="1"/>
          </p:cNvSpPr>
          <p:nvPr/>
        </p:nvSpPr>
        <p:spPr bwMode="auto">
          <a:xfrm>
            <a:off x="5615940" y="2245360"/>
            <a:ext cx="3688080" cy="2058247"/>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lIns="101882" tIns="50941" rIns="101882" bIns="50941">
            <a:spAutoFit/>
          </a:bodyPr>
          <a:lstStyle/>
          <a:p>
            <a:pPr algn="ctr" eaLnBrk="0" hangingPunct="0">
              <a:defRPr/>
            </a:pPr>
            <a:r>
              <a:rPr lang="en-US" sz="3100">
                <a:solidFill>
                  <a:srgbClr val="000000"/>
                </a:solidFill>
                <a:latin typeface="Arial Narrow" pitchFamily="34" charset="0"/>
                <a:ea typeface="MS PGothic"/>
                <a:cs typeface="Arial" charset="0"/>
              </a:rPr>
              <a:t>Unnecessary Antibiotics, adverse patient outcomes and increased cost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defRPr/>
            </a:pPr>
            <a:r>
              <a:rPr lang="en-US" sz="4500">
                <a:effectLst>
                  <a:outerShdw blurRad="38100" dist="38100" dir="2700000" algn="tl">
                    <a:srgbClr val="C0C0C0"/>
                  </a:outerShdw>
                </a:effectLst>
              </a:rPr>
              <a:t>What is Antimicrobial Stewardship?</a:t>
            </a:r>
          </a:p>
        </p:txBody>
      </p:sp>
      <p:sp>
        <p:nvSpPr>
          <p:cNvPr id="26626" name="Rectangle 3"/>
          <p:cNvSpPr>
            <a:spLocks noGrp="1" noChangeArrowheads="1"/>
          </p:cNvSpPr>
          <p:nvPr>
            <p:ph type="body" idx="4294967295"/>
          </p:nvPr>
        </p:nvSpPr>
        <p:spPr>
          <a:xfrm>
            <a:off x="502920" y="1899920"/>
            <a:ext cx="9387840" cy="2936240"/>
          </a:xfrm>
        </p:spPr>
        <p:txBody>
          <a:bodyPr/>
          <a:lstStyle/>
          <a:p>
            <a:pPr marL="258244" indent="-258244" eaLnBrk="1" hangingPunct="1">
              <a:lnSpc>
                <a:spcPct val="90000"/>
              </a:lnSpc>
            </a:pPr>
            <a:r>
              <a:rPr lang="en-US" smtClean="0"/>
              <a:t>Antimicrobial stewardship involves the </a:t>
            </a:r>
            <a:r>
              <a:rPr lang="en-US" i="1" u="sng" smtClean="0"/>
              <a:t>optimal selection, dose and duration</a:t>
            </a:r>
            <a:r>
              <a:rPr lang="en-US" smtClean="0"/>
              <a:t> of an antibiotic resulting in the cure or prevention of infection with </a:t>
            </a:r>
            <a:r>
              <a:rPr lang="en-US" u="sng" smtClean="0"/>
              <a:t>minimal unintended consequences </a:t>
            </a:r>
            <a:r>
              <a:rPr lang="en-US" smtClean="0"/>
              <a:t>to the patient including emergence of resistance, adverse drug events, and cost. </a:t>
            </a:r>
            <a:endParaRPr lang="en-US" u="sng" smtClean="0"/>
          </a:p>
        </p:txBody>
      </p:sp>
      <p:sp>
        <p:nvSpPr>
          <p:cNvPr id="13316" name="Rectangle 4"/>
          <p:cNvSpPr>
            <a:spLocks noChangeArrowheads="1"/>
          </p:cNvSpPr>
          <p:nvPr/>
        </p:nvSpPr>
        <p:spPr bwMode="auto">
          <a:xfrm>
            <a:off x="1005840" y="6563361"/>
            <a:ext cx="5113020" cy="1087762"/>
          </a:xfrm>
          <a:prstGeom prst="rect">
            <a:avLst/>
          </a:prstGeom>
          <a:noFill/>
          <a:ln w="9525">
            <a:noFill/>
            <a:miter lim="800000"/>
            <a:headEnd/>
            <a:tailEnd/>
          </a:ln>
        </p:spPr>
        <p:txBody>
          <a:bodyPr lIns="101882" tIns="50941" rIns="101882" bIns="50941">
            <a:spAutoFit/>
          </a:bodyPr>
          <a:lstStyle/>
          <a:p>
            <a:pPr eaLnBrk="0" hangingPunct="0">
              <a:defRPr/>
            </a:pPr>
            <a:r>
              <a:rPr lang="en-US" sz="1600">
                <a:solidFill>
                  <a:srgbClr val="969696"/>
                </a:solidFill>
                <a:effectLst>
                  <a:outerShdw blurRad="38100" dist="38100" dir="2700000" algn="tl">
                    <a:srgbClr val="C0C0C0"/>
                  </a:outerShdw>
                </a:effectLst>
                <a:latin typeface="Tahoma" pitchFamily="34" charset="0"/>
                <a:ea typeface="ＭＳ Ｐゴシック" pitchFamily="34" charset="-128"/>
              </a:rPr>
              <a:t>Dellit TH, et al. CID 2007;44:159-77, </a:t>
            </a:r>
          </a:p>
          <a:p>
            <a:pPr eaLnBrk="0" hangingPunct="0">
              <a:defRPr/>
            </a:pPr>
            <a:r>
              <a:rPr lang="en-US" sz="1600">
                <a:solidFill>
                  <a:srgbClr val="969696"/>
                </a:solidFill>
                <a:effectLst>
                  <a:outerShdw blurRad="38100" dist="38100" dir="2700000" algn="tl">
                    <a:srgbClr val="C0C0C0"/>
                  </a:outerShdw>
                </a:effectLst>
                <a:latin typeface="Tahoma" pitchFamily="34" charset="0"/>
                <a:ea typeface="ＭＳ Ｐゴシック" pitchFamily="34" charset="-128"/>
              </a:rPr>
              <a:t>Hand K, et al. Hospital Pharmacist 2004;11:459-64</a:t>
            </a:r>
          </a:p>
          <a:p>
            <a:pPr eaLnBrk="0" hangingPunct="0">
              <a:defRPr/>
            </a:pPr>
            <a:r>
              <a:rPr lang="en-US" sz="1600">
                <a:solidFill>
                  <a:srgbClr val="969696"/>
                </a:solidFill>
                <a:effectLst>
                  <a:outerShdw blurRad="38100" dist="38100" dir="2700000" algn="tl">
                    <a:srgbClr val="C0C0C0"/>
                  </a:outerShdw>
                </a:effectLst>
                <a:latin typeface="Tahoma" pitchFamily="34" charset="0"/>
                <a:ea typeface="ＭＳ Ｐゴシック" pitchFamily="34" charset="-128"/>
              </a:rPr>
              <a:t>Paskovaty A, et al IJAA 2005;25:1-10</a:t>
            </a:r>
          </a:p>
          <a:p>
            <a:pPr eaLnBrk="0" hangingPunct="0">
              <a:defRPr/>
            </a:pPr>
            <a:r>
              <a:rPr lang="en-US" sz="1600">
                <a:solidFill>
                  <a:srgbClr val="969696"/>
                </a:solidFill>
                <a:effectLst>
                  <a:outerShdw blurRad="38100" dist="38100" dir="2700000" algn="tl">
                    <a:srgbClr val="C0C0C0"/>
                  </a:outerShdw>
                </a:effectLst>
                <a:latin typeface="Tahoma" pitchFamily="34" charset="0"/>
                <a:ea typeface="ＭＳ Ｐゴシック" pitchFamily="34" charset="-128"/>
              </a:rPr>
              <a:t>Simonsen GS, et al Bull WHO 2004;82:928-34</a:t>
            </a:r>
          </a:p>
        </p:txBody>
      </p:sp>
      <p:sp>
        <p:nvSpPr>
          <p:cNvPr id="13317" name="Text Box 5"/>
          <p:cNvSpPr txBox="1">
            <a:spLocks noChangeArrowheads="1"/>
          </p:cNvSpPr>
          <p:nvPr/>
        </p:nvSpPr>
        <p:spPr bwMode="auto">
          <a:xfrm>
            <a:off x="2095500" y="5613401"/>
            <a:ext cx="5699760" cy="931968"/>
          </a:xfrm>
          <a:prstGeom prst="rect">
            <a:avLst/>
          </a:prstGeom>
          <a:noFill/>
          <a:ln w="9525">
            <a:noFill/>
            <a:miter lim="800000"/>
            <a:headEnd/>
            <a:tailEnd/>
          </a:ln>
        </p:spPr>
        <p:txBody>
          <a:bodyPr lIns="101882" tIns="50941" rIns="101882" bIns="50941">
            <a:spAutoFit/>
          </a:bodyPr>
          <a:lstStyle/>
          <a:p>
            <a:pPr algn="ctr" eaLnBrk="0" hangingPunct="0">
              <a:defRPr/>
            </a:pPr>
            <a:r>
              <a:rPr lang="en-US" sz="2700">
                <a:solidFill>
                  <a:srgbClr val="FF0066"/>
                </a:solidFill>
                <a:effectLst>
                  <a:outerShdw blurRad="38100" dist="38100" dir="2700000" algn="tl">
                    <a:srgbClr val="C0C0C0"/>
                  </a:outerShdw>
                </a:effectLst>
                <a:latin typeface="+mn-lt"/>
                <a:ea typeface="ＭＳ Ｐゴシック" pitchFamily="34" charset="-128"/>
              </a:rPr>
              <a:t>Ultimate goal is improved patient care and healthcare outcomes</a:t>
            </a:r>
          </a:p>
        </p:txBody>
      </p:sp>
      <p:sp>
        <p:nvSpPr>
          <p:cNvPr id="26629" name="Slide Number Placeholder 5"/>
          <p:cNvSpPr>
            <a:spLocks noGrp="1"/>
          </p:cNvSpPr>
          <p:nvPr>
            <p:ph type="sldNum" sz="quarter" idx="12"/>
          </p:nvPr>
        </p:nvSpPr>
        <p:spPr>
          <a:noFill/>
        </p:spPr>
        <p:txBody>
          <a:bodyPr/>
          <a:lstStyle/>
          <a:p>
            <a:pPr fontAlgn="base">
              <a:spcBef>
                <a:spcPct val="0"/>
              </a:spcBef>
              <a:spcAft>
                <a:spcPct val="0"/>
              </a:spcAft>
            </a:pPr>
            <a:fld id="{A27AE305-7DEC-4601-8DAE-EE41BD6030AF}" type="slidenum">
              <a:rPr lang="en-US" smtClean="0">
                <a:latin typeface="Arial" charset="0"/>
              </a:rPr>
              <a:pPr fontAlgn="base">
                <a:spcBef>
                  <a:spcPct val="0"/>
                </a:spcBef>
                <a:spcAft>
                  <a:spcPct val="0"/>
                </a:spcAft>
              </a:pPr>
              <a:t>11</a:t>
            </a:fld>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checkerboard(across)">
                                      <p:cBhvr>
                                        <p:cTn id="7" dur="500"/>
                                        <p:tgtEl>
                                          <p:spTgt spid="133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sz="4500"/>
              <a:t>Why focus on long term care and the elderly?</a:t>
            </a:r>
          </a:p>
        </p:txBody>
      </p:sp>
      <p:sp>
        <p:nvSpPr>
          <p:cNvPr id="29698" name="Rectangle 3"/>
          <p:cNvSpPr>
            <a:spLocks noGrp="1" noChangeArrowheads="1"/>
          </p:cNvSpPr>
          <p:nvPr>
            <p:ph type="body" idx="1"/>
          </p:nvPr>
        </p:nvSpPr>
        <p:spPr/>
        <p:txBody>
          <a:bodyPr/>
          <a:lstStyle/>
          <a:p>
            <a:pPr eaLnBrk="1" hangingPunct="1"/>
            <a:r>
              <a:rPr lang="en-US" sz="3100" dirty="0"/>
              <a:t>Many long-term care residents are colonized with bacteria that live in an on the patient without causing harm</a:t>
            </a:r>
          </a:p>
          <a:p>
            <a:pPr eaLnBrk="1" hangingPunct="1"/>
            <a:r>
              <a:rPr lang="en-US" sz="3100" dirty="0"/>
              <a:t>Protocols are not readily available or consistently used in long term care facilities to distinguish between colonization and true infection</a:t>
            </a:r>
          </a:p>
          <a:p>
            <a:pPr eaLnBrk="1" hangingPunct="1"/>
            <a:r>
              <a:rPr lang="en-US" sz="3100" dirty="0"/>
              <a:t>So, patients are regularly treated for infection when they have none</a:t>
            </a:r>
          </a:p>
          <a:p>
            <a:pPr lvl="1" eaLnBrk="1" hangingPunct="1"/>
            <a:r>
              <a:rPr lang="en-US" sz="2700" dirty="0"/>
              <a:t>30-50% of elderly long-term care residents have a positive urine culture in the absence of infection</a:t>
            </a:r>
          </a:p>
        </p:txBody>
      </p:sp>
      <p:sp>
        <p:nvSpPr>
          <p:cNvPr id="28675" name="Slide Number Placeholder 3"/>
          <p:cNvSpPr>
            <a:spLocks noGrp="1"/>
          </p:cNvSpPr>
          <p:nvPr>
            <p:ph type="sldNum" sz="quarter" idx="12"/>
          </p:nvPr>
        </p:nvSpPr>
        <p:spPr>
          <a:noFill/>
        </p:spPr>
        <p:txBody>
          <a:bodyPr/>
          <a:lstStyle/>
          <a:p>
            <a:pPr fontAlgn="base">
              <a:spcBef>
                <a:spcPct val="0"/>
              </a:spcBef>
              <a:spcAft>
                <a:spcPct val="0"/>
              </a:spcAft>
            </a:pPr>
            <a:fld id="{245B1F3E-C45E-4F4C-8990-3786AE348F88}" type="slidenum">
              <a:rPr lang="en-US" smtClean="0">
                <a:latin typeface="Arial" charset="0"/>
              </a:rPr>
              <a:pPr fontAlgn="base">
                <a:spcBef>
                  <a:spcPct val="0"/>
                </a:spcBef>
                <a:spcAft>
                  <a:spcPct val="0"/>
                </a:spcAft>
              </a:pPr>
              <a:t>12</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fill="hold"/>
                                        <p:tgtEl>
                                          <p:spTgt spid="296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6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fill="hold"/>
                                        <p:tgtEl>
                                          <p:spTgt spid="2969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698">
                                            <p:txEl>
                                              <p:pRg st="2" end="2"/>
                                            </p:txEl>
                                          </p:spTgt>
                                        </p:tgtEl>
                                        <p:attrNameLst>
                                          <p:attrName>style.visibility</p:attrName>
                                        </p:attrNameLst>
                                      </p:cBhvr>
                                      <p:to>
                                        <p:strVal val="visible"/>
                                      </p:to>
                                    </p:set>
                                    <p:anim calcmode="lin" valueType="num">
                                      <p:cBhvr additive="base">
                                        <p:cTn id="19" dur="500" fill="hold"/>
                                        <p:tgtEl>
                                          <p:spTgt spid="2969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9698">
                                            <p:txEl>
                                              <p:pRg st="3" end="3"/>
                                            </p:txEl>
                                          </p:spTgt>
                                        </p:tgtEl>
                                        <p:attrNameLst>
                                          <p:attrName>style.visibility</p:attrName>
                                        </p:attrNameLst>
                                      </p:cBhvr>
                                      <p:to>
                                        <p:strVal val="visible"/>
                                      </p:to>
                                    </p:set>
                                    <p:anim calcmode="lin" valueType="num">
                                      <p:cBhvr additive="base">
                                        <p:cTn id="25" dur="500" fill="hold"/>
                                        <p:tgtEl>
                                          <p:spTgt spid="2969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sz="4500"/>
              <a:t>Why focus on long term care and the elderly?</a:t>
            </a:r>
          </a:p>
        </p:txBody>
      </p:sp>
      <p:sp>
        <p:nvSpPr>
          <p:cNvPr id="30722" name="Rectangle 3"/>
          <p:cNvSpPr>
            <a:spLocks noGrp="1" noChangeArrowheads="1"/>
          </p:cNvSpPr>
          <p:nvPr>
            <p:ph type="body" idx="1"/>
          </p:nvPr>
        </p:nvSpPr>
        <p:spPr/>
        <p:txBody>
          <a:bodyPr/>
          <a:lstStyle/>
          <a:p>
            <a:pPr eaLnBrk="1" hangingPunct="1">
              <a:lnSpc>
                <a:spcPct val="90000"/>
              </a:lnSpc>
            </a:pPr>
            <a:r>
              <a:rPr lang="en-US" smtClean="0"/>
              <a:t>When patients are transferred from acute to long-term care, potential for miscommunication can lead to inappropriate antibiotic use</a:t>
            </a:r>
          </a:p>
          <a:p>
            <a:pPr eaLnBrk="1" hangingPunct="1">
              <a:lnSpc>
                <a:spcPct val="90000"/>
              </a:lnSpc>
            </a:pPr>
            <a:r>
              <a:rPr lang="en-US" smtClean="0"/>
              <a:t>Elderly or debilitated long-term care residents are at particularly high risk for complications due to the adverse effects of antibiotics, including </a:t>
            </a:r>
            <a:r>
              <a:rPr lang="en-US" i="1" smtClean="0"/>
              <a:t>Clostridium difficile</a:t>
            </a:r>
            <a:r>
              <a:rPr lang="en-US" smtClean="0"/>
              <a:t> infection</a:t>
            </a:r>
          </a:p>
        </p:txBody>
      </p:sp>
      <p:sp>
        <p:nvSpPr>
          <p:cNvPr id="29699" name="Slide Number Placeholder 3"/>
          <p:cNvSpPr>
            <a:spLocks noGrp="1"/>
          </p:cNvSpPr>
          <p:nvPr>
            <p:ph type="sldNum" sz="quarter" idx="12"/>
          </p:nvPr>
        </p:nvSpPr>
        <p:spPr>
          <a:noFill/>
        </p:spPr>
        <p:txBody>
          <a:bodyPr/>
          <a:lstStyle/>
          <a:p>
            <a:pPr fontAlgn="base">
              <a:spcBef>
                <a:spcPct val="0"/>
              </a:spcBef>
              <a:spcAft>
                <a:spcPct val="0"/>
              </a:spcAft>
            </a:pPr>
            <a:fld id="{FFA07929-697F-4BCA-95AF-2A73F6CF66D0}" type="slidenum">
              <a:rPr lang="en-US" smtClean="0">
                <a:latin typeface="Arial" charset="0"/>
              </a:rPr>
              <a:pPr fontAlgn="base">
                <a:spcBef>
                  <a:spcPct val="0"/>
                </a:spcBef>
                <a:spcAft>
                  <a:spcPct val="0"/>
                </a:spcAft>
              </a:pPr>
              <a:t>13</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additive="base">
                                        <p:cTn id="7" dur="500" fill="hold"/>
                                        <p:tgtEl>
                                          <p:spTgt spid="307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22">
                                            <p:txEl>
                                              <p:pRg st="1" end="1"/>
                                            </p:txEl>
                                          </p:spTgt>
                                        </p:tgtEl>
                                        <p:attrNameLst>
                                          <p:attrName>style.visibility</p:attrName>
                                        </p:attrNameLst>
                                      </p:cBhvr>
                                      <p:to>
                                        <p:strVal val="visible"/>
                                      </p:to>
                                    </p:set>
                                    <p:anim calcmode="lin" valueType="num">
                                      <p:cBhvr additive="base">
                                        <p:cTn id="13" dur="500" fill="hold"/>
                                        <p:tgtEl>
                                          <p:spTgt spid="3072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a:xfrm>
            <a:off x="502920" y="311256"/>
            <a:ext cx="9052560" cy="1675024"/>
          </a:xfrm>
        </p:spPr>
        <p:txBody>
          <a:bodyPr anchor="b"/>
          <a:lstStyle/>
          <a:p>
            <a:r>
              <a:rPr lang="en-US" sz="4700" b="1">
                <a:latin typeface="Myriad Pro"/>
              </a:rPr>
              <a:t>Antibiotic misuse adversely impacts patients</a:t>
            </a:r>
          </a:p>
        </p:txBody>
      </p:sp>
      <p:sp>
        <p:nvSpPr>
          <p:cNvPr id="30722" name="Content Placeholder 2"/>
          <p:cNvSpPr>
            <a:spLocks noGrp="1"/>
          </p:cNvSpPr>
          <p:nvPr>
            <p:ph idx="4294967295"/>
          </p:nvPr>
        </p:nvSpPr>
        <p:spPr>
          <a:xfrm>
            <a:off x="502920" y="2245360"/>
            <a:ext cx="9052560" cy="4577080"/>
          </a:xfrm>
        </p:spPr>
        <p:txBody>
          <a:bodyPr/>
          <a:lstStyle/>
          <a:p>
            <a:pPr>
              <a:buClr>
                <a:schemeClr val="tx1"/>
              </a:buClr>
              <a:buSzPct val="70000"/>
            </a:pPr>
            <a:endParaRPr lang="en-US" sz="3100" b="1">
              <a:solidFill>
                <a:schemeClr val="bg2"/>
              </a:solidFill>
              <a:latin typeface="Myriad Pro"/>
            </a:endParaRPr>
          </a:p>
        </p:txBody>
      </p:sp>
      <p:sp>
        <p:nvSpPr>
          <p:cNvPr id="30723" name="AutoShape 4"/>
          <p:cNvSpPr>
            <a:spLocks noChangeArrowheads="1"/>
          </p:cNvSpPr>
          <p:nvPr/>
        </p:nvSpPr>
        <p:spPr bwMode="auto">
          <a:xfrm>
            <a:off x="1424940" y="1899920"/>
            <a:ext cx="7124700" cy="5872480"/>
          </a:xfrm>
          <a:prstGeom prst="irregularSeal2">
            <a:avLst/>
          </a:prstGeom>
          <a:solidFill>
            <a:srgbClr val="FF0000"/>
          </a:solidFill>
          <a:ln w="9525">
            <a:solidFill>
              <a:srgbClr val="FF0000"/>
            </a:solidFill>
            <a:miter lim="800000"/>
            <a:headEnd/>
            <a:tailEnd/>
          </a:ln>
        </p:spPr>
        <p:txBody>
          <a:bodyPr wrap="none" lIns="101882" tIns="50941" rIns="101882" bIns="50941" anchor="ctr"/>
          <a:lstStyle/>
          <a:p>
            <a:endParaRPr lang="en-US"/>
          </a:p>
        </p:txBody>
      </p:sp>
      <p:sp>
        <p:nvSpPr>
          <p:cNvPr id="30724" name="Text Box 6"/>
          <p:cNvSpPr txBox="1">
            <a:spLocks noChangeArrowheads="1"/>
          </p:cNvSpPr>
          <p:nvPr/>
        </p:nvSpPr>
        <p:spPr bwMode="auto">
          <a:xfrm>
            <a:off x="3268980" y="3799840"/>
            <a:ext cx="3017520" cy="1487871"/>
          </a:xfrm>
          <a:prstGeom prst="rect">
            <a:avLst/>
          </a:prstGeom>
          <a:solidFill>
            <a:schemeClr val="bg1"/>
          </a:solidFill>
          <a:ln w="9525">
            <a:noFill/>
            <a:miter lim="800000"/>
            <a:headEnd/>
            <a:tailEnd/>
          </a:ln>
        </p:spPr>
        <p:txBody>
          <a:bodyPr lIns="101882" tIns="50941" rIns="101882" bIns="50941">
            <a:spAutoFit/>
          </a:bodyPr>
          <a:lstStyle/>
          <a:p>
            <a:pPr>
              <a:spcBef>
                <a:spcPct val="50000"/>
              </a:spcBef>
            </a:pPr>
            <a:r>
              <a:rPr lang="en-US" b="1"/>
              <a:t>Getting an antibiotic increases a patient’s chance of becoming colonized or infected with a resistant organism.</a:t>
            </a:r>
          </a:p>
        </p:txBody>
      </p:sp>
      <p:sp>
        <p:nvSpPr>
          <p:cNvPr id="2" name="Slide Number Placeholder 1"/>
          <p:cNvSpPr>
            <a:spLocks noGrp="1"/>
          </p:cNvSpPr>
          <p:nvPr>
            <p:ph type="sldNum" sz="quarter" idx="12"/>
          </p:nvPr>
        </p:nvSpPr>
        <p:spPr/>
        <p:txBody>
          <a:bodyPr/>
          <a:lstStyle/>
          <a:p>
            <a:pPr>
              <a:defRPr/>
            </a:pPr>
            <a:fld id="{927F1B47-75B1-4553-A8A7-94AA154DEECC}" type="slidenum">
              <a:rPr lang="en-US" smtClean="0"/>
              <a:pPr>
                <a:defRPr/>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pPr eaLnBrk="1" hangingPunct="1"/>
            <a:r>
              <a:rPr lang="en-US" smtClean="0"/>
              <a:t>Case</a:t>
            </a:r>
          </a:p>
        </p:txBody>
      </p:sp>
      <p:sp>
        <p:nvSpPr>
          <p:cNvPr id="102402" name="Rectangle 3"/>
          <p:cNvSpPr>
            <a:spLocks noGrp="1" noChangeArrowheads="1"/>
          </p:cNvSpPr>
          <p:nvPr>
            <p:ph type="body" idx="1"/>
          </p:nvPr>
        </p:nvSpPr>
        <p:spPr>
          <a:xfrm>
            <a:off x="502920" y="1640840"/>
            <a:ext cx="9052560" cy="5129425"/>
          </a:xfrm>
        </p:spPr>
        <p:txBody>
          <a:bodyPr/>
          <a:lstStyle/>
          <a:p>
            <a:pPr eaLnBrk="1" hangingPunct="1"/>
            <a:r>
              <a:rPr lang="en-US" dirty="0" smtClean="0"/>
              <a:t>An 82-year-old long-term care resident is brought to the ED after a pre-</a:t>
            </a:r>
            <a:r>
              <a:rPr lang="en-US" dirty="0" err="1" smtClean="0"/>
              <a:t>syncopal</a:t>
            </a:r>
            <a:r>
              <a:rPr lang="en-US" dirty="0" smtClean="0"/>
              <a:t> event. He has had fever and a productive cough for 3 days.</a:t>
            </a:r>
          </a:p>
          <a:p>
            <a:pPr eaLnBrk="1" hangingPunct="1"/>
            <a:r>
              <a:rPr lang="en-US" dirty="0" smtClean="0"/>
              <a:t>He has no urinary or other symptoms, and a chronic venous stasis ulcer on the lower extremity is unchanged.</a:t>
            </a:r>
          </a:p>
          <a:p>
            <a:pPr eaLnBrk="1" hangingPunct="1"/>
            <a:endParaRPr lang="en-US" dirty="0" smtClean="0"/>
          </a:p>
        </p:txBody>
      </p:sp>
      <p:sp>
        <p:nvSpPr>
          <p:cNvPr id="102403" name="Slide Number Placeholder 3"/>
          <p:cNvSpPr>
            <a:spLocks noGrp="1"/>
          </p:cNvSpPr>
          <p:nvPr>
            <p:ph type="sldNum" sz="quarter" idx="12"/>
          </p:nvPr>
        </p:nvSpPr>
        <p:spPr>
          <a:noFill/>
        </p:spPr>
        <p:txBody>
          <a:bodyPr/>
          <a:lstStyle/>
          <a:p>
            <a:pPr fontAlgn="base">
              <a:spcBef>
                <a:spcPct val="0"/>
              </a:spcBef>
              <a:spcAft>
                <a:spcPct val="0"/>
              </a:spcAft>
            </a:pPr>
            <a:fld id="{DC26BBC2-3199-4617-955C-053D705E53FC}" type="slidenum">
              <a:rPr lang="en-US" smtClean="0">
                <a:latin typeface="Arial" charset="0"/>
              </a:rPr>
              <a:pPr fontAlgn="base">
                <a:spcBef>
                  <a:spcPct val="0"/>
                </a:spcBef>
                <a:spcAft>
                  <a:spcPct val="0"/>
                </a:spcAft>
              </a:pPr>
              <a:t>15</a:t>
            </a:fld>
            <a:endParaRPr lang="en-US" smtClean="0">
              <a:latin typeface="Arial" charset="0"/>
            </a:endParaRPr>
          </a:p>
        </p:txBody>
      </p:sp>
      <p:pic>
        <p:nvPicPr>
          <p:cNvPr id="102404" name="Picture 6" descr="ANd9GcRT5iBu3vm8EQUwAxKMXIaNIDUdvzA07fshiduQP8wtXZoWo-X_"/>
          <p:cNvPicPr>
            <a:picLocks noChangeAspect="1" noChangeArrowheads="1"/>
          </p:cNvPicPr>
          <p:nvPr/>
        </p:nvPicPr>
        <p:blipFill>
          <a:blip r:embed="rId2"/>
          <a:srcRect b="11765"/>
          <a:stretch>
            <a:fillRect/>
          </a:stretch>
        </p:blipFill>
        <p:spPr bwMode="auto">
          <a:xfrm>
            <a:off x="8214361" y="259080"/>
            <a:ext cx="1297464" cy="1295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402">
                                            <p:txEl>
                                              <p:pRg st="0" end="0"/>
                                            </p:txEl>
                                          </p:spTgt>
                                        </p:tgtEl>
                                        <p:attrNameLst>
                                          <p:attrName>style.visibility</p:attrName>
                                        </p:attrNameLst>
                                      </p:cBhvr>
                                      <p:to>
                                        <p:strVal val="visible"/>
                                      </p:to>
                                    </p:set>
                                    <p:anim calcmode="lin" valueType="num">
                                      <p:cBhvr additive="base">
                                        <p:cTn id="7" dur="500" fill="hold"/>
                                        <p:tgtEl>
                                          <p:spTgt spid="10240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2402">
                                            <p:txEl>
                                              <p:pRg st="1" end="1"/>
                                            </p:txEl>
                                          </p:spTgt>
                                        </p:tgtEl>
                                        <p:attrNameLst>
                                          <p:attrName>style.visibility</p:attrName>
                                        </p:attrNameLst>
                                      </p:cBhvr>
                                      <p:to>
                                        <p:strVal val="visible"/>
                                      </p:to>
                                    </p:set>
                                    <p:anim calcmode="lin" valueType="num">
                                      <p:cBhvr additive="base">
                                        <p:cTn id="13" dur="500" fill="hold"/>
                                        <p:tgtEl>
                                          <p:spTgt spid="10240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0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US" dirty="0"/>
          </a:p>
        </p:txBody>
      </p:sp>
      <p:sp>
        <p:nvSpPr>
          <p:cNvPr id="3" name="Content Placeholder 2"/>
          <p:cNvSpPr>
            <a:spLocks noGrp="1"/>
          </p:cNvSpPr>
          <p:nvPr>
            <p:ph idx="1"/>
          </p:nvPr>
        </p:nvSpPr>
        <p:spPr/>
        <p:txBody>
          <a:bodyPr/>
          <a:lstStyle/>
          <a:p>
            <a:r>
              <a:rPr lang="en-US" dirty="0"/>
              <a:t>A “pan-culture” is initiated in which urine is sent for UA and culture, sputum and blood are sent for culture, and the ulcer on the leg is swabbed</a:t>
            </a:r>
            <a:r>
              <a:rPr lang="en-US" dirty="0" smtClean="0"/>
              <a:t>.</a:t>
            </a:r>
          </a:p>
          <a:p>
            <a:r>
              <a:rPr lang="en-US" dirty="0" smtClean="0"/>
              <a:t>He is admitted and started on broad-spectrum antibiotics</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927F1B47-75B1-4553-A8A7-94AA154DEECC}" type="slidenum">
              <a:rPr lang="en-US" smtClean="0"/>
              <a:pPr>
                <a:defRPr/>
              </a:pPr>
              <a:t>16</a:t>
            </a:fld>
            <a:endParaRPr lang="en-US"/>
          </a:p>
        </p:txBody>
      </p:sp>
    </p:spTree>
    <p:extLst>
      <p:ext uri="{BB962C8B-B14F-4D97-AF65-F5344CB8AC3E}">
        <p14:creationId xmlns:p14="http://schemas.microsoft.com/office/powerpoint/2010/main" val="11810568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endParaRPr lang="en-US" smtClean="0"/>
          </a:p>
        </p:txBody>
      </p:sp>
      <p:sp>
        <p:nvSpPr>
          <p:cNvPr id="103426" name="Content Placeholder 2"/>
          <p:cNvSpPr>
            <a:spLocks noGrp="1"/>
          </p:cNvSpPr>
          <p:nvPr>
            <p:ph idx="1"/>
          </p:nvPr>
        </p:nvSpPr>
        <p:spPr/>
        <p:txBody>
          <a:bodyPr/>
          <a:lstStyle/>
          <a:p>
            <a:pPr eaLnBrk="1" hangingPunct="1"/>
            <a:r>
              <a:rPr lang="en-US" dirty="0" smtClean="0"/>
              <a:t>CXR is negative</a:t>
            </a:r>
          </a:p>
          <a:p>
            <a:pPr eaLnBrk="1" hangingPunct="1"/>
            <a:r>
              <a:rPr lang="en-US" dirty="0" smtClean="0"/>
              <a:t>The urinalysis has 3 white blood cells</a:t>
            </a:r>
          </a:p>
          <a:p>
            <a:pPr eaLnBrk="1" hangingPunct="1"/>
            <a:r>
              <a:rPr lang="en-US" dirty="0" smtClean="0"/>
              <a:t>Urine culture is positive for &gt;100,000 CFU of E coli</a:t>
            </a:r>
          </a:p>
          <a:p>
            <a:pPr eaLnBrk="1" hangingPunct="1"/>
            <a:r>
              <a:rPr lang="en-US" dirty="0" smtClean="0"/>
              <a:t>Sputum gram stain has no PMNs, no organisms</a:t>
            </a:r>
          </a:p>
          <a:p>
            <a:pPr eaLnBrk="1" hangingPunct="1"/>
            <a:r>
              <a:rPr lang="en-US" dirty="0" smtClean="0"/>
              <a:t>Sputum culture grows 1+ Candida </a:t>
            </a:r>
            <a:r>
              <a:rPr lang="en-US" dirty="0" err="1" smtClean="0"/>
              <a:t>albicans</a:t>
            </a:r>
            <a:endParaRPr lang="en-US" dirty="0" smtClean="0"/>
          </a:p>
          <a:p>
            <a:pPr eaLnBrk="1" hangingPunct="1"/>
            <a:r>
              <a:rPr lang="en-US" dirty="0" smtClean="0"/>
              <a:t>Wound culture grows VRE</a:t>
            </a:r>
          </a:p>
        </p:txBody>
      </p:sp>
      <p:sp>
        <p:nvSpPr>
          <p:cNvPr id="103427" name="Slide Number Placeholder 3"/>
          <p:cNvSpPr>
            <a:spLocks noGrp="1"/>
          </p:cNvSpPr>
          <p:nvPr>
            <p:ph type="sldNum" sz="quarter" idx="12"/>
          </p:nvPr>
        </p:nvSpPr>
        <p:spPr>
          <a:noFill/>
        </p:spPr>
        <p:txBody>
          <a:bodyPr/>
          <a:lstStyle/>
          <a:p>
            <a:pPr fontAlgn="base">
              <a:spcBef>
                <a:spcPct val="0"/>
              </a:spcBef>
              <a:spcAft>
                <a:spcPct val="0"/>
              </a:spcAft>
            </a:pPr>
            <a:fld id="{F253CE94-B9FA-40F7-B144-09CDD797FB1C}" type="slidenum">
              <a:rPr lang="en-US" smtClean="0">
                <a:latin typeface="Arial" charset="0"/>
              </a:rPr>
              <a:pPr fontAlgn="base">
                <a:spcBef>
                  <a:spcPct val="0"/>
                </a:spcBef>
                <a:spcAft>
                  <a:spcPct val="0"/>
                </a:spcAft>
              </a:pPr>
              <a:t>17</a:t>
            </a:fld>
            <a:endParaRPr lang="en-US" smtClean="0">
              <a:latin typeface="Arial" charset="0"/>
            </a:endParaRPr>
          </a:p>
        </p:txBody>
      </p:sp>
      <p:pic>
        <p:nvPicPr>
          <p:cNvPr id="103428" name="Picture 6" descr="nl_cxr"/>
          <p:cNvPicPr>
            <a:picLocks noChangeAspect="1" noChangeArrowheads="1"/>
          </p:cNvPicPr>
          <p:nvPr/>
        </p:nvPicPr>
        <p:blipFill>
          <a:blip r:embed="rId2"/>
          <a:srcRect/>
          <a:stretch>
            <a:fillRect/>
          </a:stretch>
        </p:blipFill>
        <p:spPr bwMode="auto">
          <a:xfrm>
            <a:off x="7459980" y="1"/>
            <a:ext cx="2598420" cy="2508038"/>
          </a:xfrm>
          <a:prstGeom prst="rect">
            <a:avLst/>
          </a:prstGeom>
          <a:noFill/>
          <a:ln w="9525">
            <a:noFill/>
            <a:miter lim="800000"/>
            <a:headEnd/>
            <a:tailEnd/>
          </a:ln>
        </p:spPr>
      </p:pic>
      <p:pic>
        <p:nvPicPr>
          <p:cNvPr id="103429" name="Picture 7" descr="agar plate growing bacteria"/>
          <p:cNvPicPr>
            <a:picLocks noChangeAspect="1" noChangeArrowheads="1"/>
          </p:cNvPicPr>
          <p:nvPr/>
        </p:nvPicPr>
        <p:blipFill>
          <a:blip r:embed="rId3"/>
          <a:srcRect/>
          <a:stretch>
            <a:fillRect/>
          </a:stretch>
        </p:blipFill>
        <p:spPr bwMode="auto">
          <a:xfrm>
            <a:off x="0" y="0"/>
            <a:ext cx="2430780" cy="188013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anim calcmode="lin" valueType="num">
                                      <p:cBhvr additive="base">
                                        <p:cTn id="7" dur="500" fill="hold"/>
                                        <p:tgtEl>
                                          <p:spTgt spid="1034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3426">
                                            <p:txEl>
                                              <p:pRg st="1" end="1"/>
                                            </p:txEl>
                                          </p:spTgt>
                                        </p:tgtEl>
                                        <p:attrNameLst>
                                          <p:attrName>style.visibility</p:attrName>
                                        </p:attrNameLst>
                                      </p:cBhvr>
                                      <p:to>
                                        <p:strVal val="visible"/>
                                      </p:to>
                                    </p:set>
                                    <p:anim calcmode="lin" valueType="num">
                                      <p:cBhvr additive="base">
                                        <p:cTn id="13" dur="500" fill="hold"/>
                                        <p:tgtEl>
                                          <p:spTgt spid="10342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4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3426">
                                            <p:txEl>
                                              <p:pRg st="2" end="2"/>
                                            </p:txEl>
                                          </p:spTgt>
                                        </p:tgtEl>
                                        <p:attrNameLst>
                                          <p:attrName>style.visibility</p:attrName>
                                        </p:attrNameLst>
                                      </p:cBhvr>
                                      <p:to>
                                        <p:strVal val="visible"/>
                                      </p:to>
                                    </p:set>
                                    <p:anim calcmode="lin" valueType="num">
                                      <p:cBhvr additive="base">
                                        <p:cTn id="19" dur="500" fill="hold"/>
                                        <p:tgtEl>
                                          <p:spTgt spid="10342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4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3426">
                                            <p:txEl>
                                              <p:pRg st="3" end="3"/>
                                            </p:txEl>
                                          </p:spTgt>
                                        </p:tgtEl>
                                        <p:attrNameLst>
                                          <p:attrName>style.visibility</p:attrName>
                                        </p:attrNameLst>
                                      </p:cBhvr>
                                      <p:to>
                                        <p:strVal val="visible"/>
                                      </p:to>
                                    </p:set>
                                    <p:anim calcmode="lin" valueType="num">
                                      <p:cBhvr additive="base">
                                        <p:cTn id="25" dur="500" fill="hold"/>
                                        <p:tgtEl>
                                          <p:spTgt spid="10342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342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3426">
                                            <p:txEl>
                                              <p:pRg st="4" end="4"/>
                                            </p:txEl>
                                          </p:spTgt>
                                        </p:tgtEl>
                                        <p:attrNameLst>
                                          <p:attrName>style.visibility</p:attrName>
                                        </p:attrNameLst>
                                      </p:cBhvr>
                                      <p:to>
                                        <p:strVal val="visible"/>
                                      </p:to>
                                    </p:set>
                                    <p:anim calcmode="lin" valueType="num">
                                      <p:cBhvr additive="base">
                                        <p:cTn id="31" dur="500" fill="hold"/>
                                        <p:tgtEl>
                                          <p:spTgt spid="10342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34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3426">
                                            <p:txEl>
                                              <p:pRg st="5" end="5"/>
                                            </p:txEl>
                                          </p:spTgt>
                                        </p:tgtEl>
                                        <p:attrNameLst>
                                          <p:attrName>style.visibility</p:attrName>
                                        </p:attrNameLst>
                                      </p:cBhvr>
                                      <p:to>
                                        <p:strVal val="visible"/>
                                      </p:to>
                                    </p:set>
                                    <p:anim calcmode="lin" valueType="num">
                                      <p:cBhvr additive="base">
                                        <p:cTn id="37" dur="500" fill="hold"/>
                                        <p:tgtEl>
                                          <p:spTgt spid="10342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34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endParaRPr lang="en-US" smtClean="0"/>
          </a:p>
        </p:txBody>
      </p:sp>
      <p:sp>
        <p:nvSpPr>
          <p:cNvPr id="104450" name="Content Placeholder 2"/>
          <p:cNvSpPr>
            <a:spLocks noGrp="1"/>
          </p:cNvSpPr>
          <p:nvPr>
            <p:ph idx="1"/>
          </p:nvPr>
        </p:nvSpPr>
        <p:spPr/>
        <p:txBody>
          <a:bodyPr/>
          <a:lstStyle/>
          <a:p>
            <a:r>
              <a:rPr lang="en-US" smtClean="0"/>
              <a:t>The patient is started on cipro for the E coli in the urine, linezolid for the VRE in the wound, and fluconazole for the Candida in the sputum</a:t>
            </a:r>
          </a:p>
          <a:p>
            <a:pPr eaLnBrk="1" hangingPunct="1"/>
            <a:r>
              <a:rPr lang="en-US" smtClean="0"/>
              <a:t>Two weeks later the patient has diarrhea and </a:t>
            </a:r>
            <a:r>
              <a:rPr lang="en-US" i="1" smtClean="0"/>
              <a:t>C. diff</a:t>
            </a:r>
            <a:r>
              <a:rPr lang="en-US" smtClean="0"/>
              <a:t> toxin assay is positive</a:t>
            </a:r>
          </a:p>
          <a:p>
            <a:endParaRPr lang="en-US" smtClean="0"/>
          </a:p>
          <a:p>
            <a:endParaRPr lang="en-US" smtClean="0"/>
          </a:p>
        </p:txBody>
      </p:sp>
      <p:sp>
        <p:nvSpPr>
          <p:cNvPr id="104451" name="Slide Number Placeholder 3"/>
          <p:cNvSpPr>
            <a:spLocks noGrp="1"/>
          </p:cNvSpPr>
          <p:nvPr>
            <p:ph type="sldNum" sz="quarter" idx="12"/>
          </p:nvPr>
        </p:nvSpPr>
        <p:spPr>
          <a:noFill/>
        </p:spPr>
        <p:txBody>
          <a:bodyPr/>
          <a:lstStyle/>
          <a:p>
            <a:pPr fontAlgn="base">
              <a:spcBef>
                <a:spcPct val="0"/>
              </a:spcBef>
              <a:spcAft>
                <a:spcPct val="0"/>
              </a:spcAft>
            </a:pPr>
            <a:fld id="{19F8998E-6348-4229-AA35-780226F12DD0}" type="slidenum">
              <a:rPr lang="en-US" smtClean="0">
                <a:latin typeface="Arial" charset="0"/>
              </a:rPr>
              <a:pPr fontAlgn="base">
                <a:spcBef>
                  <a:spcPct val="0"/>
                </a:spcBef>
                <a:spcAft>
                  <a:spcPct val="0"/>
                </a:spcAft>
              </a:pPr>
              <a:t>18</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4450">
                                            <p:txEl>
                                              <p:pRg st="1" end="1"/>
                                            </p:txEl>
                                          </p:spTgt>
                                        </p:tgtEl>
                                        <p:attrNameLst>
                                          <p:attrName>style.visibility</p:attrName>
                                        </p:attrNameLst>
                                      </p:cBhvr>
                                      <p:to>
                                        <p:strVal val="visible"/>
                                      </p:to>
                                    </p:set>
                                    <p:anim calcmode="lin" valueType="num">
                                      <p:cBhvr additive="base">
                                        <p:cTn id="13" dur="500" fill="hold"/>
                                        <p:tgtEl>
                                          <p:spTgt spid="10445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45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idx="4294967295"/>
          </p:nvPr>
        </p:nvSpPr>
        <p:spPr/>
        <p:txBody>
          <a:bodyPr/>
          <a:lstStyle/>
          <a:p>
            <a:endParaRPr lang="en-US" smtClean="0"/>
          </a:p>
        </p:txBody>
      </p:sp>
      <p:sp>
        <p:nvSpPr>
          <p:cNvPr id="105474" name="Rectangle 3"/>
          <p:cNvSpPr>
            <a:spLocks noGrp="1" noChangeArrowheads="1"/>
          </p:cNvSpPr>
          <p:nvPr>
            <p:ph type="body" idx="4294967295"/>
          </p:nvPr>
        </p:nvSpPr>
        <p:spPr/>
        <p:txBody>
          <a:bodyPr/>
          <a:lstStyle/>
          <a:p>
            <a:pPr eaLnBrk="1" hangingPunct="1"/>
            <a:r>
              <a:rPr lang="en-US" dirty="0" smtClean="0"/>
              <a:t>The only infection this patient ever had was a viral URI</a:t>
            </a:r>
          </a:p>
          <a:p>
            <a:pPr eaLnBrk="1" hangingPunct="1"/>
            <a:r>
              <a:rPr lang="en-US" dirty="0" smtClean="0"/>
              <a:t>He was pre-</a:t>
            </a:r>
            <a:r>
              <a:rPr lang="en-US" dirty="0" err="1" smtClean="0"/>
              <a:t>syncopal</a:t>
            </a:r>
            <a:r>
              <a:rPr lang="en-US" dirty="0" smtClean="0"/>
              <a:t> due to dehydration</a:t>
            </a:r>
          </a:p>
          <a:p>
            <a:endParaRPr lang="en-US" dirty="0" smtClean="0"/>
          </a:p>
        </p:txBody>
      </p:sp>
      <p:sp>
        <p:nvSpPr>
          <p:cNvPr id="2" name="Slide Number Placeholder 1"/>
          <p:cNvSpPr>
            <a:spLocks noGrp="1"/>
          </p:cNvSpPr>
          <p:nvPr>
            <p:ph type="sldNum" sz="quarter" idx="12"/>
          </p:nvPr>
        </p:nvSpPr>
        <p:spPr/>
        <p:txBody>
          <a:bodyPr/>
          <a:lstStyle/>
          <a:p>
            <a:pPr>
              <a:defRPr/>
            </a:pPr>
            <a:fld id="{927F1B47-75B1-4553-A8A7-94AA154DEECC}"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1782922" y="345440"/>
            <a:ext cx="6492558" cy="1295400"/>
          </a:xfrm>
        </p:spPr>
        <p:txBody>
          <a:bodyPr/>
          <a:lstStyle/>
          <a:p>
            <a:pPr eaLnBrk="1" hangingPunct="1">
              <a:lnSpc>
                <a:spcPct val="80000"/>
              </a:lnSpc>
            </a:pPr>
            <a:r>
              <a:rPr lang="en-US" smtClean="0">
                <a:solidFill>
                  <a:schemeClr val="tx1"/>
                </a:solidFill>
              </a:rPr>
              <a:t>Colonized or Infected:</a:t>
            </a:r>
            <a:br>
              <a:rPr lang="en-US" smtClean="0">
                <a:solidFill>
                  <a:schemeClr val="tx1"/>
                </a:solidFill>
              </a:rPr>
            </a:br>
            <a:r>
              <a:rPr lang="en-US" smtClean="0">
                <a:solidFill>
                  <a:schemeClr val="tx1"/>
                </a:solidFill>
              </a:rPr>
              <a:t>What is the Difference?</a:t>
            </a:r>
          </a:p>
        </p:txBody>
      </p:sp>
      <p:sp>
        <p:nvSpPr>
          <p:cNvPr id="105474" name="Rectangle 3"/>
          <p:cNvSpPr>
            <a:spLocks noGrp="1" noChangeArrowheads="1"/>
          </p:cNvSpPr>
          <p:nvPr>
            <p:ph type="body" idx="1"/>
          </p:nvPr>
        </p:nvSpPr>
        <p:spPr>
          <a:xfrm>
            <a:off x="420847" y="2074440"/>
            <a:ext cx="9216708" cy="4663440"/>
          </a:xfrm>
        </p:spPr>
        <p:txBody>
          <a:bodyPr/>
          <a:lstStyle/>
          <a:p>
            <a:pPr eaLnBrk="1" hangingPunct="1">
              <a:lnSpc>
                <a:spcPct val="85000"/>
              </a:lnSpc>
              <a:spcBef>
                <a:spcPct val="50000"/>
              </a:spcBef>
            </a:pPr>
            <a:r>
              <a:rPr lang="en-US" smtClean="0"/>
              <a:t>People who carry bacteria or fungi without evidence of infection are </a:t>
            </a:r>
            <a:r>
              <a:rPr lang="en-US" b="1" u="sng" smtClean="0"/>
              <a:t>colonized</a:t>
            </a:r>
            <a:endParaRPr lang="en-US" u="sng" smtClean="0"/>
          </a:p>
          <a:p>
            <a:pPr eaLnBrk="1" hangingPunct="1">
              <a:lnSpc>
                <a:spcPct val="85000"/>
              </a:lnSpc>
              <a:spcBef>
                <a:spcPct val="50000"/>
              </a:spcBef>
            </a:pPr>
            <a:r>
              <a:rPr lang="en-US" smtClean="0"/>
              <a:t>If an infection develops, it is usually from bacteria or fungi that colonize patients</a:t>
            </a:r>
          </a:p>
          <a:p>
            <a:pPr eaLnBrk="1" hangingPunct="1">
              <a:lnSpc>
                <a:spcPct val="85000"/>
              </a:lnSpc>
              <a:spcBef>
                <a:spcPct val="50000"/>
              </a:spcBef>
            </a:pPr>
            <a:r>
              <a:rPr lang="en-US" smtClean="0"/>
              <a:t>There is no need to treat for colonization</a:t>
            </a:r>
          </a:p>
        </p:txBody>
      </p:sp>
      <p:sp>
        <p:nvSpPr>
          <p:cNvPr id="106499" name="Slide Number Placeholder 3"/>
          <p:cNvSpPr>
            <a:spLocks noGrp="1"/>
          </p:cNvSpPr>
          <p:nvPr>
            <p:ph type="sldNum" sz="quarter" idx="12"/>
          </p:nvPr>
        </p:nvSpPr>
        <p:spPr>
          <a:noFill/>
        </p:spPr>
        <p:txBody>
          <a:bodyPr/>
          <a:lstStyle/>
          <a:p>
            <a:pPr fontAlgn="base">
              <a:spcBef>
                <a:spcPct val="0"/>
              </a:spcBef>
              <a:spcAft>
                <a:spcPct val="0"/>
              </a:spcAft>
            </a:pPr>
            <a:fld id="{5992A009-B086-49A6-9FD5-F14337CEE087}" type="slidenum">
              <a:rPr lang="en-US" smtClean="0">
                <a:latin typeface="Arial" charset="0"/>
              </a:rPr>
              <a:pPr fontAlgn="base">
                <a:spcBef>
                  <a:spcPct val="0"/>
                </a:spcBef>
                <a:spcAft>
                  <a:spcPct val="0"/>
                </a:spcAft>
              </a:pPr>
              <a:t>20</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5474">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ext Box 2"/>
          <p:cNvSpPr txBox="1">
            <a:spLocks noChangeArrowheads="1"/>
          </p:cNvSpPr>
          <p:nvPr/>
        </p:nvSpPr>
        <p:spPr bwMode="auto">
          <a:xfrm>
            <a:off x="1929607" y="528955"/>
            <a:ext cx="6197441" cy="712470"/>
          </a:xfrm>
          <a:prstGeom prst="rect">
            <a:avLst/>
          </a:prstGeom>
          <a:noFill/>
          <a:ln w="9525">
            <a:noFill/>
            <a:miter lim="800000"/>
            <a:headEnd/>
            <a:tailEnd/>
          </a:ln>
        </p:spPr>
        <p:txBody>
          <a:bodyPr lIns="101882" tIns="50941" rIns="101882" bIns="50941">
            <a:spAutoFit/>
          </a:bodyPr>
          <a:lstStyle/>
          <a:p>
            <a:pPr algn="ctr" eaLnBrk="0" hangingPunct="0">
              <a:lnSpc>
                <a:spcPct val="80000"/>
              </a:lnSpc>
            </a:pPr>
            <a:r>
              <a:rPr lang="en-US" sz="4900" b="1">
                <a:solidFill>
                  <a:srgbClr val="000000"/>
                </a:solidFill>
                <a:latin typeface="Arial Narrow" pitchFamily="34" charset="0"/>
                <a:ea typeface="MS PGothic"/>
                <a:cs typeface="MS PGothic"/>
              </a:rPr>
              <a:t>The Iceberg Effect</a:t>
            </a:r>
          </a:p>
        </p:txBody>
      </p:sp>
      <p:grpSp>
        <p:nvGrpSpPr>
          <p:cNvPr id="108546" name="Group 3"/>
          <p:cNvGrpSpPr>
            <a:grpSpLocks/>
          </p:cNvGrpSpPr>
          <p:nvPr/>
        </p:nvGrpSpPr>
        <p:grpSpPr bwMode="auto">
          <a:xfrm>
            <a:off x="495935" y="1595862"/>
            <a:ext cx="9017635" cy="5784320"/>
            <a:chOff x="284" y="887"/>
            <a:chExt cx="5164" cy="3215"/>
          </a:xfrm>
        </p:grpSpPr>
        <p:pic>
          <p:nvPicPr>
            <p:cNvPr id="108548" name="Picture 4" descr="Picture10"/>
            <p:cNvPicPr>
              <a:picLocks noChangeAspect="1" noChangeArrowheads="1"/>
            </p:cNvPicPr>
            <p:nvPr/>
          </p:nvPicPr>
          <p:blipFill>
            <a:blip r:embed="rId3"/>
            <a:srcRect/>
            <a:stretch>
              <a:fillRect/>
            </a:stretch>
          </p:blipFill>
          <p:spPr bwMode="auto">
            <a:xfrm>
              <a:off x="634" y="887"/>
              <a:ext cx="4503" cy="3215"/>
            </a:xfrm>
            <a:prstGeom prst="rect">
              <a:avLst/>
            </a:prstGeom>
            <a:noFill/>
            <a:ln w="9525">
              <a:noFill/>
              <a:miter lim="800000"/>
              <a:headEnd/>
              <a:tailEnd/>
            </a:ln>
          </p:spPr>
        </p:pic>
        <p:sp>
          <p:nvSpPr>
            <p:cNvPr id="108549" name="Rectangle 5"/>
            <p:cNvSpPr>
              <a:spLocks noChangeArrowheads="1"/>
            </p:cNvSpPr>
            <p:nvPr/>
          </p:nvSpPr>
          <p:spPr bwMode="auto">
            <a:xfrm>
              <a:off x="2496" y="1054"/>
              <a:ext cx="1119" cy="359"/>
            </a:xfrm>
            <a:prstGeom prst="rect">
              <a:avLst/>
            </a:prstGeom>
            <a:noFill/>
            <a:ln w="9525">
              <a:noFill/>
              <a:miter lim="800000"/>
              <a:headEnd/>
              <a:tailEnd/>
            </a:ln>
          </p:spPr>
          <p:txBody>
            <a:bodyPr wrap="none">
              <a:spAutoFit/>
            </a:bodyPr>
            <a:lstStyle/>
            <a:p>
              <a:pPr eaLnBrk="0" hangingPunct="0"/>
              <a:r>
                <a:rPr lang="en-US" sz="3600" b="1">
                  <a:solidFill>
                    <a:srgbClr val="000000"/>
                  </a:solidFill>
                  <a:ea typeface="MS PGothic"/>
                  <a:cs typeface="MS PGothic"/>
                </a:rPr>
                <a:t>Infected</a:t>
              </a:r>
            </a:p>
          </p:txBody>
        </p:sp>
        <p:sp>
          <p:nvSpPr>
            <p:cNvPr id="108550" name="Freeform 6"/>
            <p:cNvSpPr>
              <a:spLocks/>
            </p:cNvSpPr>
            <p:nvPr/>
          </p:nvSpPr>
          <p:spPr bwMode="auto">
            <a:xfrm>
              <a:off x="284" y="2117"/>
              <a:ext cx="5164" cy="1960"/>
            </a:xfrm>
            <a:custGeom>
              <a:avLst/>
              <a:gdLst>
                <a:gd name="T0" fmla="*/ 169 w 5952"/>
                <a:gd name="T1" fmla="*/ 67 h 2160"/>
                <a:gd name="T2" fmla="*/ 180 w 5952"/>
                <a:gd name="T3" fmla="*/ 140 h 2160"/>
                <a:gd name="T4" fmla="*/ 180 w 5952"/>
                <a:gd name="T5" fmla="*/ 230 h 2160"/>
                <a:gd name="T6" fmla="*/ 214 w 5952"/>
                <a:gd name="T7" fmla="*/ 285 h 2160"/>
                <a:gd name="T8" fmla="*/ 238 w 5952"/>
                <a:gd name="T9" fmla="*/ 267 h 2160"/>
                <a:gd name="T10" fmla="*/ 261 w 5952"/>
                <a:gd name="T11" fmla="*/ 430 h 2160"/>
                <a:gd name="T12" fmla="*/ 295 w 5952"/>
                <a:gd name="T13" fmla="*/ 430 h 2160"/>
                <a:gd name="T14" fmla="*/ 343 w 5952"/>
                <a:gd name="T15" fmla="*/ 557 h 2160"/>
                <a:gd name="T16" fmla="*/ 377 w 5952"/>
                <a:gd name="T17" fmla="*/ 574 h 2160"/>
                <a:gd name="T18" fmla="*/ 423 w 5952"/>
                <a:gd name="T19" fmla="*/ 684 h 2160"/>
                <a:gd name="T20" fmla="*/ 515 w 5952"/>
                <a:gd name="T21" fmla="*/ 702 h 2160"/>
                <a:gd name="T22" fmla="*/ 609 w 5952"/>
                <a:gd name="T23" fmla="*/ 811 h 2160"/>
                <a:gd name="T24" fmla="*/ 667 w 5952"/>
                <a:gd name="T25" fmla="*/ 739 h 2160"/>
                <a:gd name="T26" fmla="*/ 725 w 5952"/>
                <a:gd name="T27" fmla="*/ 757 h 2160"/>
                <a:gd name="T28" fmla="*/ 783 w 5952"/>
                <a:gd name="T29" fmla="*/ 538 h 2160"/>
                <a:gd name="T30" fmla="*/ 829 w 5952"/>
                <a:gd name="T31" fmla="*/ 557 h 2160"/>
                <a:gd name="T32" fmla="*/ 993 w 5952"/>
                <a:gd name="T33" fmla="*/ 466 h 2160"/>
                <a:gd name="T34" fmla="*/ 1154 w 5952"/>
                <a:gd name="T35" fmla="*/ 340 h 2160"/>
                <a:gd name="T36" fmla="*/ 1166 w 5952"/>
                <a:gd name="T37" fmla="*/ 230 h 2160"/>
                <a:gd name="T38" fmla="*/ 1260 w 5952"/>
                <a:gd name="T39" fmla="*/ 211 h 2160"/>
                <a:gd name="T40" fmla="*/ 1260 w 5952"/>
                <a:gd name="T41" fmla="*/ 30 h 2160"/>
                <a:gd name="T42" fmla="*/ 180 w 5952"/>
                <a:gd name="T43" fmla="*/ 30 h 2160"/>
                <a:gd name="T44" fmla="*/ 180 w 5952"/>
                <a:gd name="T45" fmla="*/ 84 h 21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952"/>
                <a:gd name="T70" fmla="*/ 0 h 2160"/>
                <a:gd name="T71" fmla="*/ 5952 w 5952"/>
                <a:gd name="T72" fmla="*/ 2160 h 21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952" h="2160">
                  <a:moveTo>
                    <a:pt x="696" y="176"/>
                  </a:moveTo>
                  <a:cubicBezTo>
                    <a:pt x="716" y="236"/>
                    <a:pt x="736" y="296"/>
                    <a:pt x="744" y="368"/>
                  </a:cubicBezTo>
                  <a:cubicBezTo>
                    <a:pt x="752" y="440"/>
                    <a:pt x="720" y="544"/>
                    <a:pt x="744" y="608"/>
                  </a:cubicBezTo>
                  <a:cubicBezTo>
                    <a:pt x="768" y="672"/>
                    <a:pt x="848" y="736"/>
                    <a:pt x="888" y="752"/>
                  </a:cubicBezTo>
                  <a:cubicBezTo>
                    <a:pt x="928" y="768"/>
                    <a:pt x="952" y="640"/>
                    <a:pt x="984" y="704"/>
                  </a:cubicBezTo>
                  <a:cubicBezTo>
                    <a:pt x="1016" y="768"/>
                    <a:pt x="1040" y="1064"/>
                    <a:pt x="1080" y="1136"/>
                  </a:cubicBezTo>
                  <a:cubicBezTo>
                    <a:pt x="1120" y="1208"/>
                    <a:pt x="1168" y="1080"/>
                    <a:pt x="1224" y="1136"/>
                  </a:cubicBezTo>
                  <a:cubicBezTo>
                    <a:pt x="1280" y="1192"/>
                    <a:pt x="1360" y="1408"/>
                    <a:pt x="1416" y="1472"/>
                  </a:cubicBezTo>
                  <a:cubicBezTo>
                    <a:pt x="1472" y="1536"/>
                    <a:pt x="1504" y="1464"/>
                    <a:pt x="1560" y="1520"/>
                  </a:cubicBezTo>
                  <a:cubicBezTo>
                    <a:pt x="1616" y="1576"/>
                    <a:pt x="1656" y="1752"/>
                    <a:pt x="1752" y="1808"/>
                  </a:cubicBezTo>
                  <a:cubicBezTo>
                    <a:pt x="1848" y="1864"/>
                    <a:pt x="2008" y="1800"/>
                    <a:pt x="2136" y="1856"/>
                  </a:cubicBezTo>
                  <a:cubicBezTo>
                    <a:pt x="2264" y="1912"/>
                    <a:pt x="2416" y="2128"/>
                    <a:pt x="2520" y="2144"/>
                  </a:cubicBezTo>
                  <a:cubicBezTo>
                    <a:pt x="2624" y="2160"/>
                    <a:pt x="2680" y="1976"/>
                    <a:pt x="2760" y="1952"/>
                  </a:cubicBezTo>
                  <a:cubicBezTo>
                    <a:pt x="2840" y="1928"/>
                    <a:pt x="2920" y="2088"/>
                    <a:pt x="3000" y="2000"/>
                  </a:cubicBezTo>
                  <a:cubicBezTo>
                    <a:pt x="3080" y="1912"/>
                    <a:pt x="3168" y="1512"/>
                    <a:pt x="3240" y="1424"/>
                  </a:cubicBezTo>
                  <a:cubicBezTo>
                    <a:pt x="3312" y="1336"/>
                    <a:pt x="3288" y="1504"/>
                    <a:pt x="3432" y="1472"/>
                  </a:cubicBezTo>
                  <a:cubicBezTo>
                    <a:pt x="3576" y="1440"/>
                    <a:pt x="3880" y="1328"/>
                    <a:pt x="4104" y="1232"/>
                  </a:cubicBezTo>
                  <a:cubicBezTo>
                    <a:pt x="4328" y="1136"/>
                    <a:pt x="4656" y="1000"/>
                    <a:pt x="4776" y="896"/>
                  </a:cubicBezTo>
                  <a:cubicBezTo>
                    <a:pt x="4896" y="792"/>
                    <a:pt x="4752" y="664"/>
                    <a:pt x="4824" y="608"/>
                  </a:cubicBezTo>
                  <a:cubicBezTo>
                    <a:pt x="4896" y="552"/>
                    <a:pt x="5144" y="648"/>
                    <a:pt x="5208" y="560"/>
                  </a:cubicBezTo>
                  <a:cubicBezTo>
                    <a:pt x="5272" y="472"/>
                    <a:pt x="5952" y="160"/>
                    <a:pt x="5208" y="80"/>
                  </a:cubicBezTo>
                  <a:cubicBezTo>
                    <a:pt x="4464" y="0"/>
                    <a:pt x="1488" y="56"/>
                    <a:pt x="744" y="80"/>
                  </a:cubicBezTo>
                  <a:cubicBezTo>
                    <a:pt x="0" y="104"/>
                    <a:pt x="752" y="208"/>
                    <a:pt x="744" y="224"/>
                  </a:cubicBezTo>
                </a:path>
              </a:pathLst>
            </a:custGeom>
            <a:gradFill rotWithShape="0">
              <a:gsLst>
                <a:gs pos="0">
                  <a:srgbClr val="99CCFF"/>
                </a:gs>
                <a:gs pos="100000">
                  <a:srgbClr val="969696"/>
                </a:gs>
              </a:gsLst>
              <a:lin ang="5400000" scaled="1"/>
            </a:gradFill>
            <a:ln w="9525">
              <a:solidFill>
                <a:schemeClr val="hlink"/>
              </a:solidFill>
              <a:round/>
              <a:headEnd/>
              <a:tailEnd/>
            </a:ln>
          </p:spPr>
          <p:txBody>
            <a:bodyPr/>
            <a:lstStyle/>
            <a:p>
              <a:endParaRPr lang="en-US"/>
            </a:p>
          </p:txBody>
        </p:sp>
        <p:sp>
          <p:nvSpPr>
            <p:cNvPr id="108551" name="Rectangle 7"/>
            <p:cNvSpPr>
              <a:spLocks noChangeArrowheads="1"/>
            </p:cNvSpPr>
            <p:nvPr/>
          </p:nvSpPr>
          <p:spPr bwMode="auto">
            <a:xfrm>
              <a:off x="2256" y="2398"/>
              <a:ext cx="1369" cy="359"/>
            </a:xfrm>
            <a:prstGeom prst="rect">
              <a:avLst/>
            </a:prstGeom>
            <a:noFill/>
            <a:ln w="9525">
              <a:noFill/>
              <a:miter lim="800000"/>
              <a:headEnd/>
              <a:tailEnd/>
            </a:ln>
          </p:spPr>
          <p:txBody>
            <a:bodyPr wrap="none">
              <a:spAutoFit/>
            </a:bodyPr>
            <a:lstStyle/>
            <a:p>
              <a:pPr eaLnBrk="0" hangingPunct="0"/>
              <a:r>
                <a:rPr lang="en-US" sz="3600" b="1">
                  <a:solidFill>
                    <a:srgbClr val="000000"/>
                  </a:solidFill>
                  <a:ea typeface="MS PGothic"/>
                  <a:cs typeface="MS PGothic"/>
                </a:rPr>
                <a:t>Colonized</a:t>
              </a:r>
            </a:p>
          </p:txBody>
        </p:sp>
      </p:grpSp>
      <p:sp>
        <p:nvSpPr>
          <p:cNvPr id="108547" name="Slide Number Placeholder 7"/>
          <p:cNvSpPr>
            <a:spLocks noGrp="1"/>
          </p:cNvSpPr>
          <p:nvPr>
            <p:ph type="sldNum" sz="quarter" idx="12"/>
          </p:nvPr>
        </p:nvSpPr>
        <p:spPr>
          <a:noFill/>
        </p:spPr>
        <p:txBody>
          <a:bodyPr/>
          <a:lstStyle/>
          <a:p>
            <a:pPr fontAlgn="base">
              <a:spcBef>
                <a:spcPct val="0"/>
              </a:spcBef>
              <a:spcAft>
                <a:spcPct val="0"/>
              </a:spcAft>
            </a:pPr>
            <a:fld id="{D36AF438-8169-444B-9155-52F4EC942E9B}" type="slidenum">
              <a:rPr lang="en-US" smtClean="0">
                <a:latin typeface="Arial" charset="0"/>
              </a:rPr>
              <a:pPr fontAlgn="base">
                <a:spcBef>
                  <a:spcPct val="0"/>
                </a:spcBef>
                <a:spcAft>
                  <a:spcPct val="0"/>
                </a:spcAft>
              </a:pPr>
              <a:t>21</a:t>
            </a:fld>
            <a:endParaRPr lang="en-US"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2"/>
          <p:cNvSpPr>
            <a:spLocks noGrp="1"/>
          </p:cNvSpPr>
          <p:nvPr>
            <p:ph type="title"/>
          </p:nvPr>
        </p:nvSpPr>
        <p:spPr/>
        <p:txBody>
          <a:bodyPr/>
          <a:lstStyle/>
          <a:p>
            <a:r>
              <a:rPr lang="en-US" smtClean="0"/>
              <a:t>What could have been done differently?</a:t>
            </a:r>
          </a:p>
        </p:txBody>
      </p:sp>
      <p:sp>
        <p:nvSpPr>
          <p:cNvPr id="109570" name="Content Placeholder 3"/>
          <p:cNvSpPr>
            <a:spLocks noGrp="1"/>
          </p:cNvSpPr>
          <p:nvPr>
            <p:ph idx="1"/>
          </p:nvPr>
        </p:nvSpPr>
        <p:spPr/>
        <p:txBody>
          <a:bodyPr/>
          <a:lstStyle/>
          <a:p>
            <a:r>
              <a:rPr lang="en-US" smtClean="0"/>
              <a:t>Understanding the difference between colonization and infection</a:t>
            </a:r>
          </a:p>
          <a:p>
            <a:pPr lvl="1"/>
            <a:r>
              <a:rPr lang="en-US" smtClean="0"/>
              <a:t>No (or few) WBCs in a UA= no UTI</a:t>
            </a:r>
          </a:p>
          <a:p>
            <a:pPr lvl="1"/>
            <a:r>
              <a:rPr lang="en-US" smtClean="0"/>
              <a:t>In the absence of dyspnea, hypoxia and CXR changes, pneumonia is unlikely</a:t>
            </a:r>
          </a:p>
          <a:p>
            <a:pPr lvl="1"/>
            <a:r>
              <a:rPr lang="en-US" smtClean="0"/>
              <a:t>Candida is an exceedingly rare cause of pneumonia</a:t>
            </a:r>
          </a:p>
          <a:p>
            <a:pPr lvl="1"/>
            <a:r>
              <a:rPr lang="en-US" smtClean="0"/>
              <a:t>Wounds will grow organisms when cultured- infection can only be determined clinically</a:t>
            </a:r>
          </a:p>
          <a:p>
            <a:endParaRPr lang="en-US" smtClean="0"/>
          </a:p>
        </p:txBody>
      </p:sp>
      <p:sp>
        <p:nvSpPr>
          <p:cNvPr id="110595" name="Slide Number Placeholder 1"/>
          <p:cNvSpPr>
            <a:spLocks noGrp="1"/>
          </p:cNvSpPr>
          <p:nvPr>
            <p:ph type="sldNum" sz="quarter" idx="12"/>
          </p:nvPr>
        </p:nvSpPr>
        <p:spPr>
          <a:noFill/>
        </p:spPr>
        <p:txBody>
          <a:bodyPr/>
          <a:lstStyle/>
          <a:p>
            <a:pPr fontAlgn="base">
              <a:spcBef>
                <a:spcPct val="0"/>
              </a:spcBef>
              <a:spcAft>
                <a:spcPct val="0"/>
              </a:spcAft>
            </a:pPr>
            <a:fld id="{6DEE30FE-9DB7-4A3D-9707-E09EB67FB78F}" type="slidenum">
              <a:rPr lang="en-US" smtClean="0">
                <a:latin typeface="Arial" charset="0"/>
              </a:rPr>
              <a:pPr fontAlgn="base">
                <a:spcBef>
                  <a:spcPct val="0"/>
                </a:spcBef>
                <a:spcAft>
                  <a:spcPct val="0"/>
                </a:spcAft>
              </a:pPr>
              <a:t>22</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9570">
                                            <p:txEl>
                                              <p:pRg st="1" end="1"/>
                                            </p:txEl>
                                          </p:spTgt>
                                        </p:tgtEl>
                                        <p:attrNameLst>
                                          <p:attrName>style.visibility</p:attrName>
                                        </p:attrNameLst>
                                      </p:cBhvr>
                                      <p:to>
                                        <p:strVal val="visible"/>
                                      </p:to>
                                    </p:set>
                                    <p:anim calcmode="lin" valueType="num">
                                      <p:cBhvr additive="base">
                                        <p:cTn id="7" dur="500" fill="hold"/>
                                        <p:tgtEl>
                                          <p:spTgt spid="10957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95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9570">
                                            <p:txEl>
                                              <p:pRg st="2" end="2"/>
                                            </p:txEl>
                                          </p:spTgt>
                                        </p:tgtEl>
                                        <p:attrNameLst>
                                          <p:attrName>style.visibility</p:attrName>
                                        </p:attrNameLst>
                                      </p:cBhvr>
                                      <p:to>
                                        <p:strVal val="visible"/>
                                      </p:to>
                                    </p:set>
                                    <p:anim calcmode="lin" valueType="num">
                                      <p:cBhvr additive="base">
                                        <p:cTn id="13" dur="500" fill="hold"/>
                                        <p:tgtEl>
                                          <p:spTgt spid="10957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95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9570">
                                            <p:txEl>
                                              <p:pRg st="3" end="3"/>
                                            </p:txEl>
                                          </p:spTgt>
                                        </p:tgtEl>
                                        <p:attrNameLst>
                                          <p:attrName>style.visibility</p:attrName>
                                        </p:attrNameLst>
                                      </p:cBhvr>
                                      <p:to>
                                        <p:strVal val="visible"/>
                                      </p:to>
                                    </p:set>
                                    <p:anim calcmode="lin" valueType="num">
                                      <p:cBhvr additive="base">
                                        <p:cTn id="19" dur="500" fill="hold"/>
                                        <p:tgtEl>
                                          <p:spTgt spid="10957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95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9570">
                                            <p:txEl>
                                              <p:pRg st="4" end="4"/>
                                            </p:txEl>
                                          </p:spTgt>
                                        </p:tgtEl>
                                        <p:attrNameLst>
                                          <p:attrName>style.visibility</p:attrName>
                                        </p:attrNameLst>
                                      </p:cBhvr>
                                      <p:to>
                                        <p:strVal val="visible"/>
                                      </p:to>
                                    </p:set>
                                    <p:anim calcmode="lin" valueType="num">
                                      <p:cBhvr additive="base">
                                        <p:cTn id="25" dur="500" fill="hold"/>
                                        <p:tgtEl>
                                          <p:spTgt spid="10957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957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idx="4294967295"/>
          </p:nvPr>
        </p:nvSpPr>
        <p:spPr/>
        <p:txBody>
          <a:bodyPr/>
          <a:lstStyle/>
          <a:p>
            <a:r>
              <a:rPr lang="en-US" smtClean="0"/>
              <a:t>Take Home Points</a:t>
            </a:r>
          </a:p>
        </p:txBody>
      </p:sp>
      <p:sp>
        <p:nvSpPr>
          <p:cNvPr id="111618" name="Rectangle 3"/>
          <p:cNvSpPr>
            <a:spLocks noGrp="1" noChangeArrowheads="1"/>
          </p:cNvSpPr>
          <p:nvPr>
            <p:ph type="body" idx="4294967295"/>
          </p:nvPr>
        </p:nvSpPr>
        <p:spPr>
          <a:xfrm>
            <a:off x="-17904" y="2585025"/>
            <a:ext cx="7040880" cy="5129425"/>
          </a:xfrm>
        </p:spPr>
        <p:txBody>
          <a:bodyPr/>
          <a:lstStyle/>
          <a:p>
            <a:r>
              <a:rPr lang="en-US" dirty="0" smtClean="0"/>
              <a:t>Antibiotics are a shared resource… and becoming a scare resource</a:t>
            </a:r>
          </a:p>
          <a:p>
            <a:r>
              <a:rPr lang="en-US" dirty="0" smtClean="0"/>
              <a:t>Appropriate antibiotic use is a patient safety priority </a:t>
            </a:r>
          </a:p>
          <a:p>
            <a:r>
              <a:rPr lang="en-US" dirty="0" smtClean="0"/>
              <a:t>Know the difference between colonization and infection</a:t>
            </a:r>
          </a:p>
          <a:p>
            <a:endParaRPr lang="en-US" dirty="0" smtClean="0"/>
          </a:p>
          <a:p>
            <a:endParaRPr lang="en-US" dirty="0" smtClean="0"/>
          </a:p>
        </p:txBody>
      </p:sp>
      <p:pic>
        <p:nvPicPr>
          <p:cNvPr id="5" name="Picture 4" descr="a-post-antibiotic-era-means-dr-margaret-chan"/>
          <p:cNvPicPr>
            <a:picLocks noChangeAspect="1" noChangeArrowheads="1"/>
          </p:cNvPicPr>
          <p:nvPr/>
        </p:nvPicPr>
        <p:blipFill>
          <a:blip r:embed="rId2"/>
          <a:srcRect/>
          <a:stretch>
            <a:fillRect/>
          </a:stretch>
        </p:blipFill>
        <p:spPr bwMode="auto">
          <a:xfrm>
            <a:off x="6401245" y="1381760"/>
            <a:ext cx="3657155" cy="3767977"/>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927F1B47-75B1-4553-A8A7-94AA154DEECC}"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When it comes to resistance</a:t>
            </a:r>
            <a:endParaRPr lang="en-US" dirty="0"/>
          </a:p>
        </p:txBody>
      </p:sp>
      <p:sp>
        <p:nvSpPr>
          <p:cNvPr id="3" name="Content Placeholder 2"/>
          <p:cNvSpPr>
            <a:spLocks noGrp="1"/>
          </p:cNvSpPr>
          <p:nvPr>
            <p:ph type="subTitle" idx="1"/>
          </p:nvPr>
        </p:nvSpPr>
        <p:spPr/>
        <p:txBody>
          <a:bodyPr/>
          <a:lstStyle/>
          <a:p>
            <a:r>
              <a:rPr lang="en-US" dirty="0" smtClean="0"/>
              <a:t>Think globally, act locally</a:t>
            </a:r>
            <a:endParaRPr lang="en-US" dirty="0"/>
          </a:p>
        </p:txBody>
      </p:sp>
      <p:sp>
        <p:nvSpPr>
          <p:cNvPr id="4" name="Slide Number Placeholder 3"/>
          <p:cNvSpPr>
            <a:spLocks noGrp="1"/>
          </p:cNvSpPr>
          <p:nvPr>
            <p:ph type="sldNum" sz="quarter" idx="12"/>
          </p:nvPr>
        </p:nvSpPr>
        <p:spPr/>
        <p:txBody>
          <a:bodyPr/>
          <a:lstStyle/>
          <a:p>
            <a:pPr>
              <a:defRPr/>
            </a:pPr>
            <a:fld id="{2356AD2C-EA35-4DAC-8041-3BBEBD0D3C1D}" type="slidenum">
              <a:rPr lang="en-US" smtClean="0"/>
              <a:pPr>
                <a:defRPr/>
              </a:pPr>
              <a:t>24</a:t>
            </a:fld>
            <a:endParaRPr lang="en-US"/>
          </a:p>
        </p:txBody>
      </p:sp>
      <p:pic>
        <p:nvPicPr>
          <p:cNvPr id="7" name="Picture 5" descr="ANd9GcSD8SfADHaWOm5DUWj2i6cXsL67pkZgC1MhbxRnQ-kr0ECmoEYD7GsyZ2cN"/>
          <p:cNvPicPr>
            <a:picLocks noChangeAspect="1" noChangeArrowheads="1"/>
          </p:cNvPicPr>
          <p:nvPr/>
        </p:nvPicPr>
        <p:blipFill>
          <a:blip r:embed="rId2"/>
          <a:srcRect/>
          <a:stretch>
            <a:fillRect/>
          </a:stretch>
        </p:blipFill>
        <p:spPr bwMode="auto">
          <a:xfrm>
            <a:off x="3939540" y="5527041"/>
            <a:ext cx="1896428" cy="1953895"/>
          </a:xfrm>
          <a:prstGeom prst="rect">
            <a:avLst/>
          </a:prstGeom>
          <a:noFill/>
          <a:ln w="9525">
            <a:noFill/>
            <a:miter lim="800000"/>
            <a:headEnd/>
            <a:tailEnd/>
          </a:ln>
        </p:spPr>
      </p:pic>
    </p:spTree>
    <p:extLst>
      <p:ext uri="{BB962C8B-B14F-4D97-AF65-F5344CB8AC3E}">
        <p14:creationId xmlns:p14="http://schemas.microsoft.com/office/powerpoint/2010/main" val="129024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1005840" y="1036320"/>
            <a:ext cx="7962900" cy="2763520"/>
          </a:xfrm>
          <a:extLst>
            <a:ext uri="{FAA26D3D-D897-4be2-8F04-BA451C77F1D7}">
              <ma14:placeholderFlag xmlns:ma14="http://schemas.microsoft.com/office/mac/drawingml/2011/main" xmlns="" val="1"/>
            </a:ext>
          </a:extLst>
        </p:spPr>
        <p:txBody>
          <a:bodyPr/>
          <a:lstStyle/>
          <a:p>
            <a:pPr algn="ctr" eaLnBrk="1" hangingPunct="1"/>
            <a:r>
              <a:rPr lang="en-US" dirty="0" smtClean="0">
                <a:effectLst/>
                <a:latin typeface="Arial" pitchFamily="34" charset="0"/>
                <a:cs typeface="Arial" pitchFamily="34" charset="0"/>
              </a:rPr>
              <a:t>Antibiotic Stewardship and the</a:t>
            </a:r>
            <a:br>
              <a:rPr lang="en-US" dirty="0" smtClean="0">
                <a:effectLst/>
                <a:latin typeface="Arial" pitchFamily="34" charset="0"/>
                <a:cs typeface="Arial" pitchFamily="34" charset="0"/>
              </a:rPr>
            </a:br>
            <a:r>
              <a:rPr lang="en-US" dirty="0" smtClean="0">
                <a:effectLst/>
                <a:latin typeface="Arial" pitchFamily="34" charset="0"/>
                <a:cs typeface="Arial" pitchFamily="34" charset="0"/>
              </a:rPr>
              <a:t>Misdiagnosis of UTI</a:t>
            </a:r>
          </a:p>
        </p:txBody>
      </p:sp>
      <p:sp>
        <p:nvSpPr>
          <p:cNvPr id="38915" name="Rectangle 3"/>
          <p:cNvSpPr>
            <a:spLocks noGrp="1" noChangeArrowheads="1"/>
          </p:cNvSpPr>
          <p:nvPr>
            <p:ph type="subTitle" idx="4294967295"/>
          </p:nvPr>
        </p:nvSpPr>
        <p:spPr>
          <a:xfrm>
            <a:off x="1844040" y="4145280"/>
            <a:ext cx="6286500" cy="690880"/>
          </a:xfrm>
          <a:ln>
            <a:noFill/>
            <a:miter lim="800000"/>
            <a:headEnd/>
            <a:tailEnd/>
          </a:ln>
          <a:extLst>
            <a:ext uri="{909E8E84-426E-40DD-AFC4-6F175D3DCCD1}">
              <a14:hiddenFill xmlns:a14="http://schemas.microsoft.com/office/drawing/2010/main">
                <a:solidFill>
                  <a:srgbClr val="FFFFFF"/>
                </a:solidFill>
              </a14:hiddenFill>
            </a:ext>
          </a:extLst>
        </p:spPr>
        <p:txBody>
          <a:bodyPr/>
          <a:lstStyle/>
          <a:p>
            <a:pPr marL="0" indent="0" algn="ctr" eaLnBrk="1" hangingPunct="1">
              <a:buNone/>
            </a:pPr>
            <a:r>
              <a:rPr lang="en-US" dirty="0" smtClean="0"/>
              <a:t>Daniel J. Pallin, MD, MPH</a:t>
            </a:r>
          </a:p>
        </p:txBody>
      </p:sp>
      <p:sp>
        <p:nvSpPr>
          <p:cNvPr id="38926" name="Text Box 14"/>
          <p:cNvSpPr txBox="1">
            <a:spLocks noChangeArrowheads="1"/>
          </p:cNvSpPr>
          <p:nvPr/>
        </p:nvSpPr>
        <p:spPr bwMode="auto">
          <a:xfrm>
            <a:off x="586740" y="5181601"/>
            <a:ext cx="8801100" cy="1953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2" tIns="50941" rIns="101882" bIns="50941">
            <a:spAutoFit/>
          </a:bodyPr>
          <a:lstStyle>
            <a:lvl1pPr eaLnBrk="0" hangingPunct="0">
              <a:defRPr sz="2400">
                <a:solidFill>
                  <a:srgbClr val="800000"/>
                </a:solidFill>
                <a:latin typeface="Tahoma" pitchFamily="34" charset="0"/>
                <a:ea typeface="MS PGothic" pitchFamily="34" charset="-128"/>
              </a:defRPr>
            </a:lvl1pPr>
            <a:lvl2pPr marL="742950" indent="-285750" eaLnBrk="0" hangingPunct="0">
              <a:defRPr sz="2400">
                <a:solidFill>
                  <a:srgbClr val="800000"/>
                </a:solidFill>
                <a:latin typeface="Tahoma" pitchFamily="34" charset="0"/>
                <a:ea typeface="MS PGothic" pitchFamily="34" charset="-128"/>
              </a:defRPr>
            </a:lvl2pPr>
            <a:lvl3pPr marL="1143000" indent="-228600" eaLnBrk="0" hangingPunct="0">
              <a:defRPr sz="2400">
                <a:solidFill>
                  <a:srgbClr val="800000"/>
                </a:solidFill>
                <a:latin typeface="Tahoma" pitchFamily="34" charset="0"/>
                <a:ea typeface="MS PGothic" pitchFamily="34" charset="-128"/>
              </a:defRPr>
            </a:lvl3pPr>
            <a:lvl4pPr marL="1600200" indent="-228600" eaLnBrk="0" hangingPunct="0">
              <a:defRPr sz="2400">
                <a:solidFill>
                  <a:srgbClr val="800000"/>
                </a:solidFill>
                <a:latin typeface="Tahoma" pitchFamily="34" charset="0"/>
                <a:ea typeface="MS PGothic" pitchFamily="34" charset="-128"/>
              </a:defRPr>
            </a:lvl4pPr>
            <a:lvl5pPr marL="2057400" indent="-228600" eaLnBrk="0" hangingPunct="0">
              <a:defRPr sz="2400">
                <a:solidFill>
                  <a:srgbClr val="800000"/>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rgbClr val="800000"/>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rgbClr val="800000"/>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rgbClr val="800000"/>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rgbClr val="800000"/>
                </a:solidFill>
                <a:latin typeface="Tahoma" pitchFamily="34" charset="0"/>
                <a:ea typeface="MS PGothic" pitchFamily="34" charset="-128"/>
              </a:defRPr>
            </a:lvl9pPr>
          </a:lstStyle>
          <a:p>
            <a:pPr algn="ctr" eaLnBrk="1" hangingPunct="1"/>
            <a:r>
              <a:rPr lang="en-US" sz="2200">
                <a:solidFill>
                  <a:srgbClr val="000066"/>
                </a:solidFill>
              </a:rPr>
              <a:t>Director of Research, Department of Emergency Medicine</a:t>
            </a:r>
          </a:p>
          <a:p>
            <a:pPr algn="ctr" eaLnBrk="1" hangingPunct="1"/>
            <a:r>
              <a:rPr lang="en-US" sz="2200">
                <a:solidFill>
                  <a:srgbClr val="000066"/>
                </a:solidFill>
              </a:rPr>
              <a:t>Chairman, Clinical Investigation Committee</a:t>
            </a:r>
          </a:p>
          <a:p>
            <a:pPr algn="ctr" eaLnBrk="1" hangingPunct="1">
              <a:spcAft>
                <a:spcPct val="30000"/>
              </a:spcAft>
            </a:pPr>
            <a:r>
              <a:rPr lang="en-US" sz="2200">
                <a:solidFill>
                  <a:srgbClr val="000066"/>
                </a:solidFill>
              </a:rPr>
              <a:t>Brigham and Women</a:t>
            </a:r>
            <a:r>
              <a:rPr lang="ja-JP" altLang="en-US" sz="2200">
                <a:solidFill>
                  <a:srgbClr val="000066"/>
                </a:solidFill>
                <a:latin typeface="Arial" pitchFamily="34" charset="0"/>
              </a:rPr>
              <a:t>’</a:t>
            </a:r>
            <a:r>
              <a:rPr lang="en-US" altLang="ja-JP" sz="2200">
                <a:solidFill>
                  <a:srgbClr val="000066"/>
                </a:solidFill>
              </a:rPr>
              <a:t>s Hospital</a:t>
            </a:r>
          </a:p>
          <a:p>
            <a:pPr algn="ctr" eaLnBrk="1" hangingPunct="1"/>
            <a:r>
              <a:rPr lang="en-US" sz="2200">
                <a:solidFill>
                  <a:srgbClr val="000066"/>
                </a:solidFill>
              </a:rPr>
              <a:t>Assistant Professor, Medicine and Pediatrics</a:t>
            </a:r>
          </a:p>
          <a:p>
            <a:pPr algn="ctr" eaLnBrk="1" hangingPunct="1"/>
            <a:r>
              <a:rPr lang="en-US" sz="2200">
                <a:solidFill>
                  <a:srgbClr val="000066"/>
                </a:solidFill>
              </a:rPr>
              <a:t>Harvard Medical School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72720"/>
            <a:ext cx="8968740" cy="949960"/>
          </a:xfrm>
        </p:spPr>
        <p:txBody>
          <a:bodyPr/>
          <a:lstStyle/>
          <a:p>
            <a:r>
              <a:rPr lang="en-US" dirty="0" smtClean="0">
                <a:effectLst/>
                <a:latin typeface="Arial" pitchFamily="34" charset="0"/>
                <a:cs typeface="Arial" pitchFamily="34" charset="0"/>
              </a:rPr>
              <a:t>Under normal conditions…</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1468120"/>
            <a:ext cx="8968740" cy="5267960"/>
          </a:xfrm>
        </p:spPr>
        <p:txBody>
          <a:bodyPr/>
          <a:lstStyle/>
          <a:p>
            <a:pPr marL="0" indent="0">
              <a:lnSpc>
                <a:spcPct val="110000"/>
              </a:lnSpc>
              <a:spcBef>
                <a:spcPts val="1337"/>
              </a:spcBef>
              <a:buNone/>
            </a:pPr>
            <a:r>
              <a:rPr lang="en-US" sz="4500" dirty="0">
                <a:latin typeface="Arial" pitchFamily="34" charset="0"/>
                <a:cs typeface="Arial" pitchFamily="34" charset="0"/>
              </a:rPr>
              <a:t>the skin surface is not sterile…</a:t>
            </a:r>
          </a:p>
          <a:p>
            <a:pPr marL="0" indent="0">
              <a:lnSpc>
                <a:spcPct val="110000"/>
              </a:lnSpc>
              <a:spcBef>
                <a:spcPts val="1337"/>
              </a:spcBef>
              <a:buNone/>
            </a:pPr>
            <a:r>
              <a:rPr lang="en-US" sz="4500" dirty="0">
                <a:latin typeface="Arial" pitchFamily="34" charset="0"/>
                <a:cs typeface="Arial" pitchFamily="34" charset="0"/>
              </a:rPr>
              <a:t>the mouth is not sterile…</a:t>
            </a:r>
          </a:p>
          <a:p>
            <a:pPr marL="0" indent="0">
              <a:lnSpc>
                <a:spcPct val="110000"/>
              </a:lnSpc>
              <a:spcBef>
                <a:spcPts val="1337"/>
              </a:spcBef>
              <a:buNone/>
            </a:pPr>
            <a:r>
              <a:rPr lang="en-US" sz="4500" dirty="0">
                <a:latin typeface="Arial" pitchFamily="34" charset="0"/>
                <a:cs typeface="Arial" pitchFamily="34" charset="0"/>
              </a:rPr>
              <a:t>the colon is not sterile…</a:t>
            </a:r>
          </a:p>
          <a:p>
            <a:pPr marL="0" indent="0">
              <a:lnSpc>
                <a:spcPct val="110000"/>
              </a:lnSpc>
              <a:spcBef>
                <a:spcPts val="1337"/>
              </a:spcBef>
              <a:buNone/>
            </a:pPr>
            <a:r>
              <a:rPr lang="en-US" sz="4500" i="1" dirty="0">
                <a:latin typeface="Arial" pitchFamily="34" charset="0"/>
                <a:cs typeface="Arial" pitchFamily="34" charset="0"/>
              </a:rPr>
              <a:t>and in many patients, </a:t>
            </a:r>
          </a:p>
          <a:p>
            <a:pPr marL="0" indent="0">
              <a:lnSpc>
                <a:spcPct val="120000"/>
              </a:lnSpc>
              <a:spcBef>
                <a:spcPts val="1337"/>
              </a:spcBef>
              <a:buNone/>
            </a:pPr>
            <a:r>
              <a:rPr lang="en-US" sz="5300" b="1" dirty="0">
                <a:solidFill>
                  <a:srgbClr val="1C1C1C"/>
                </a:solidFill>
                <a:latin typeface="Arial" pitchFamily="34" charset="0"/>
                <a:cs typeface="Arial" pitchFamily="34" charset="0"/>
              </a:rPr>
              <a:t>the bladder is not sterile</a:t>
            </a:r>
            <a:r>
              <a:rPr lang="en-US" sz="5300" dirty="0">
                <a:solidFill>
                  <a:srgbClr val="1C1C1C"/>
                </a:solidFill>
                <a:latin typeface="Arial" pitchFamily="34" charset="0"/>
                <a:cs typeface="Arial" pitchFamily="34" charset="0"/>
              </a:rPr>
              <a:t>.</a:t>
            </a:r>
            <a:endParaRPr lang="en-US" sz="4500" dirty="0">
              <a:solidFill>
                <a:srgbClr val="1C1C1C"/>
              </a:solidFill>
              <a:latin typeface="Arial" pitchFamily="34" charset="0"/>
              <a:cs typeface="Arial" pitchFamily="34" charset="0"/>
            </a:endParaRPr>
          </a:p>
        </p:txBody>
      </p:sp>
    </p:spTree>
    <p:extLst>
      <p:ext uri="{BB962C8B-B14F-4D97-AF65-F5344CB8AC3E}">
        <p14:creationId xmlns:p14="http://schemas.microsoft.com/office/powerpoint/2010/main" val="1630189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502920" y="777240"/>
            <a:ext cx="8968740" cy="3108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prstTxWarp prst="textNoShape">
              <a:avLst/>
            </a:prstTxWarp>
          </a:bodyPr>
          <a:lstStyle>
            <a:lvl1pPr marL="342900" indent="-342900" algn="l" rtl="0" eaLnBrk="0" fontAlgn="base" hangingPunct="0">
              <a:spcBef>
                <a:spcPct val="4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hlink"/>
              </a:buClr>
              <a:buSzPct val="70000"/>
              <a:buFont typeface="Wingdings" pitchFamily="2" charset="2"/>
              <a:buChar char="§"/>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a:lstStyle>
          <a:p>
            <a:pPr marL="0" indent="0" algn="ctr">
              <a:spcBef>
                <a:spcPts val="669"/>
              </a:spcBef>
              <a:spcAft>
                <a:spcPts val="2006"/>
              </a:spcAft>
              <a:buClr>
                <a:srgbClr val="FFFFCC"/>
              </a:buClr>
              <a:buNone/>
            </a:pPr>
            <a:r>
              <a:rPr lang="en-US" sz="4900" b="1" dirty="0">
                <a:solidFill>
                  <a:srgbClr val="1C1C1C"/>
                </a:solidFill>
                <a:effectLst/>
                <a:latin typeface="Georgia"/>
                <a:cs typeface="Georgia"/>
              </a:rPr>
              <a:t>Asymptomatic Bacteriuria</a:t>
            </a:r>
          </a:p>
          <a:p>
            <a:pPr marL="0" indent="0" algn="ctr">
              <a:spcBef>
                <a:spcPts val="669"/>
              </a:spcBef>
              <a:spcAft>
                <a:spcPts val="2006"/>
              </a:spcAft>
              <a:buClr>
                <a:srgbClr val="FFFFCC"/>
              </a:buClr>
              <a:buNone/>
            </a:pPr>
            <a:r>
              <a:rPr lang="en-US" sz="4500" b="1" i="1" dirty="0">
                <a:solidFill>
                  <a:srgbClr val="000066"/>
                </a:solidFill>
                <a:effectLst/>
                <a:latin typeface="Georgia"/>
                <a:cs typeface="Georgia"/>
              </a:rPr>
              <a:t>the culture is positive</a:t>
            </a:r>
          </a:p>
          <a:p>
            <a:pPr marL="0" indent="0" algn="ctr">
              <a:spcBef>
                <a:spcPts val="669"/>
              </a:spcBef>
              <a:spcAft>
                <a:spcPts val="2006"/>
              </a:spcAft>
              <a:buClr>
                <a:srgbClr val="FFFFCC"/>
              </a:buClr>
              <a:buNone/>
            </a:pPr>
            <a:r>
              <a:rPr lang="en-US" sz="4500" b="1" i="1" dirty="0">
                <a:solidFill>
                  <a:srgbClr val="FF0000"/>
                </a:solidFill>
                <a:effectLst/>
                <a:latin typeface="Georgia"/>
                <a:cs typeface="Georgia"/>
              </a:rPr>
              <a:t>but no infection is present</a:t>
            </a:r>
          </a:p>
        </p:txBody>
      </p:sp>
      <p:sp>
        <p:nvSpPr>
          <p:cNvPr id="3" name="Content Placeholder 2"/>
          <p:cNvSpPr txBox="1">
            <a:spLocks/>
          </p:cNvSpPr>
          <p:nvPr/>
        </p:nvSpPr>
        <p:spPr bwMode="auto">
          <a:xfrm>
            <a:off x="670560" y="4404360"/>
            <a:ext cx="8968740" cy="1899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prstTxWarp prst="textNoShape">
              <a:avLst/>
            </a:prstTxWarp>
          </a:bodyPr>
          <a:lstStyle>
            <a:lvl1pPr marL="342900" indent="-342900" algn="l" rtl="0" eaLnBrk="0" fontAlgn="base" hangingPunct="0">
              <a:spcBef>
                <a:spcPct val="4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hlink"/>
              </a:buClr>
              <a:buSzPct val="70000"/>
              <a:buFont typeface="Wingdings" pitchFamily="2" charset="2"/>
              <a:buChar char="§"/>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a:lstStyle>
          <a:p>
            <a:pPr marL="0" indent="0">
              <a:lnSpc>
                <a:spcPct val="110000"/>
              </a:lnSpc>
              <a:spcBef>
                <a:spcPts val="0"/>
              </a:spcBef>
              <a:spcAft>
                <a:spcPts val="0"/>
              </a:spcAft>
              <a:buClr>
                <a:srgbClr val="000066">
                  <a:lumMod val="50000"/>
                </a:srgbClr>
              </a:buClr>
              <a:buNone/>
            </a:pPr>
            <a:r>
              <a:rPr lang="en-US" sz="2700" b="1" dirty="0">
                <a:solidFill>
                  <a:srgbClr val="000066"/>
                </a:solidFill>
                <a:effectLst/>
                <a:latin typeface="Georgia"/>
                <a:cs typeface="Georgia"/>
              </a:rPr>
              <a:t>Positive culture is:</a:t>
            </a:r>
          </a:p>
          <a:p>
            <a:pPr marL="509412" lvl="1" indent="0">
              <a:lnSpc>
                <a:spcPct val="110000"/>
              </a:lnSpc>
              <a:spcBef>
                <a:spcPts val="0"/>
              </a:spcBef>
              <a:spcAft>
                <a:spcPts val="0"/>
              </a:spcAft>
              <a:buClr>
                <a:srgbClr val="FFFFFF"/>
              </a:buClr>
              <a:buNone/>
            </a:pPr>
            <a:r>
              <a:rPr lang="en-US" sz="2700" b="1" dirty="0">
                <a:solidFill>
                  <a:srgbClr val="000066"/>
                </a:solidFill>
                <a:effectLst/>
                <a:latin typeface="Georgia"/>
                <a:cs typeface="Georgia"/>
              </a:rPr>
              <a:t>≥10</a:t>
            </a:r>
            <a:r>
              <a:rPr lang="en-US" sz="2700" b="1" baseline="30000" dirty="0">
                <a:solidFill>
                  <a:srgbClr val="000066"/>
                </a:solidFill>
                <a:effectLst/>
                <a:latin typeface="Georgia"/>
                <a:cs typeface="Georgia"/>
              </a:rPr>
              <a:t>5</a:t>
            </a:r>
            <a:r>
              <a:rPr lang="en-US" sz="2700" b="1" dirty="0">
                <a:solidFill>
                  <a:srgbClr val="000066"/>
                </a:solidFill>
                <a:effectLst/>
                <a:latin typeface="Georgia"/>
                <a:cs typeface="Georgia"/>
              </a:rPr>
              <a:t> CFU (midstream clean-catch)</a:t>
            </a:r>
          </a:p>
          <a:p>
            <a:pPr marL="509412" lvl="1" indent="0">
              <a:lnSpc>
                <a:spcPct val="110000"/>
              </a:lnSpc>
              <a:spcBef>
                <a:spcPts val="0"/>
              </a:spcBef>
              <a:spcAft>
                <a:spcPts val="0"/>
              </a:spcAft>
              <a:buClr>
                <a:srgbClr val="FFFFFF"/>
              </a:buClr>
              <a:buNone/>
            </a:pPr>
            <a:r>
              <a:rPr lang="en-US" sz="2700" b="1" dirty="0">
                <a:solidFill>
                  <a:srgbClr val="000066"/>
                </a:solidFill>
                <a:effectLst/>
                <a:latin typeface="Georgia"/>
                <a:cs typeface="Georgia"/>
              </a:rPr>
              <a:t>	or </a:t>
            </a:r>
          </a:p>
          <a:p>
            <a:pPr marL="509412" lvl="1" indent="0">
              <a:lnSpc>
                <a:spcPct val="110000"/>
              </a:lnSpc>
              <a:spcBef>
                <a:spcPts val="0"/>
              </a:spcBef>
              <a:spcAft>
                <a:spcPts val="0"/>
              </a:spcAft>
              <a:buClr>
                <a:srgbClr val="FFFFFF"/>
              </a:buClr>
              <a:buNone/>
            </a:pPr>
            <a:r>
              <a:rPr lang="en-US" sz="2700" b="1" dirty="0">
                <a:solidFill>
                  <a:srgbClr val="000066"/>
                </a:solidFill>
                <a:effectLst/>
                <a:latin typeface="Georgia"/>
                <a:cs typeface="Georgia"/>
              </a:rPr>
              <a:t>≥10</a:t>
            </a:r>
            <a:r>
              <a:rPr lang="en-US" sz="2700" b="1" baseline="30000" dirty="0">
                <a:solidFill>
                  <a:srgbClr val="000066"/>
                </a:solidFill>
                <a:effectLst/>
                <a:latin typeface="Georgia"/>
                <a:cs typeface="Georgia"/>
              </a:rPr>
              <a:t>2</a:t>
            </a:r>
            <a:r>
              <a:rPr lang="en-US" sz="2700" b="1" dirty="0">
                <a:solidFill>
                  <a:srgbClr val="000066"/>
                </a:solidFill>
                <a:effectLst/>
                <a:latin typeface="Georgia"/>
                <a:cs typeface="Georgia"/>
              </a:rPr>
              <a:t> CFU (</a:t>
            </a:r>
            <a:r>
              <a:rPr lang="en-US" sz="2700" b="1" dirty="0" err="1">
                <a:solidFill>
                  <a:srgbClr val="000066"/>
                </a:solidFill>
                <a:effectLst/>
                <a:latin typeface="Georgia"/>
                <a:cs typeface="Georgia"/>
              </a:rPr>
              <a:t>cath</a:t>
            </a:r>
            <a:r>
              <a:rPr lang="en-US" sz="2700" b="1" dirty="0">
                <a:solidFill>
                  <a:srgbClr val="000066"/>
                </a:solidFill>
                <a:effectLst/>
                <a:latin typeface="Georgia"/>
                <a:cs typeface="Georgia"/>
              </a:rPr>
              <a:t>)</a:t>
            </a:r>
            <a:endParaRPr lang="en-US" sz="3600" b="1" dirty="0">
              <a:solidFill>
                <a:srgbClr val="000066"/>
              </a:solidFill>
              <a:effectLst/>
              <a:latin typeface="Georgia"/>
              <a:cs typeface="Georgia"/>
            </a:endParaRPr>
          </a:p>
        </p:txBody>
      </p:sp>
    </p:spTree>
    <p:extLst>
      <p:ext uri="{BB962C8B-B14F-4D97-AF65-F5344CB8AC3E}">
        <p14:creationId xmlns:p14="http://schemas.microsoft.com/office/powerpoint/2010/main" val="28358116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754380" y="345440"/>
            <a:ext cx="8968740" cy="4404360"/>
          </a:xfrm>
        </p:spPr>
        <p:txBody>
          <a:bodyPr/>
          <a:lstStyle/>
          <a:p>
            <a:pPr marL="0" indent="0">
              <a:buNone/>
            </a:pPr>
            <a:r>
              <a:rPr lang="en-US" sz="4000" dirty="0">
                <a:latin typeface="Arial" pitchFamily="34" charset="0"/>
                <a:cs typeface="Arial" pitchFamily="34" charset="0"/>
              </a:rPr>
              <a:t>Therefore,</a:t>
            </a:r>
          </a:p>
          <a:p>
            <a:pPr marL="0" indent="0">
              <a:buNone/>
            </a:pPr>
            <a:r>
              <a:rPr lang="en-US" sz="4000" dirty="0">
                <a:latin typeface="Arial" pitchFamily="34" charset="0"/>
                <a:cs typeface="Arial" pitchFamily="34" charset="0"/>
              </a:rPr>
              <a:t>without UTI symptoms,</a:t>
            </a:r>
          </a:p>
          <a:p>
            <a:pPr marL="0" indent="0">
              <a:buNone/>
            </a:pPr>
            <a:r>
              <a:rPr lang="en-US" sz="4000" dirty="0">
                <a:latin typeface="Arial" pitchFamily="34" charset="0"/>
                <a:cs typeface="Arial" pitchFamily="34" charset="0"/>
              </a:rPr>
              <a:t>urine testing leads to</a:t>
            </a:r>
          </a:p>
          <a:p>
            <a:pPr marL="0" indent="0">
              <a:lnSpc>
                <a:spcPct val="130000"/>
              </a:lnSpc>
              <a:spcBef>
                <a:spcPts val="1337"/>
              </a:spcBef>
              <a:spcAft>
                <a:spcPts val="1337"/>
              </a:spcAft>
              <a:buNone/>
            </a:pPr>
            <a:r>
              <a:rPr lang="en-US" sz="6000" b="1" dirty="0">
                <a:solidFill>
                  <a:srgbClr val="1C1C1C"/>
                </a:solidFill>
                <a:latin typeface="Arial" pitchFamily="34" charset="0"/>
                <a:cs typeface="Arial" pitchFamily="34" charset="0"/>
              </a:rPr>
              <a:t>false diagnosis of UTI</a:t>
            </a:r>
          </a:p>
        </p:txBody>
      </p:sp>
      <p:sp>
        <p:nvSpPr>
          <p:cNvPr id="3" name="Rectangle 2"/>
          <p:cNvSpPr/>
          <p:nvPr/>
        </p:nvSpPr>
        <p:spPr>
          <a:xfrm>
            <a:off x="1508760" y="4145280"/>
            <a:ext cx="6957060" cy="1654071"/>
          </a:xfrm>
          <a:prstGeom prst="rect">
            <a:avLst/>
          </a:prstGeom>
        </p:spPr>
        <p:txBody>
          <a:bodyPr wrap="square" lIns="101882" tIns="50941" rIns="101882" bIns="50941">
            <a:spAutoFit/>
          </a:bodyPr>
          <a:lstStyle/>
          <a:p>
            <a:pPr marL="891471" lvl="1" indent="-382059">
              <a:lnSpc>
                <a:spcPct val="140000"/>
              </a:lnSpc>
              <a:buFont typeface="Arial"/>
              <a:buChar char="•"/>
            </a:pPr>
            <a:r>
              <a:rPr lang="en-US" sz="3600" dirty="0">
                <a:solidFill>
                  <a:srgbClr val="FFFFFF"/>
                </a:solidFill>
                <a:latin typeface="Georgia"/>
                <a:cs typeface="Georgia"/>
              </a:rPr>
              <a:t>Unnecessary antibiotics</a:t>
            </a:r>
          </a:p>
          <a:p>
            <a:pPr marL="891471" lvl="1" indent="-382059">
              <a:lnSpc>
                <a:spcPct val="140000"/>
              </a:lnSpc>
              <a:buFont typeface="Arial"/>
              <a:buChar char="•"/>
            </a:pPr>
            <a:r>
              <a:rPr lang="en-US" sz="3600" dirty="0">
                <a:solidFill>
                  <a:srgbClr val="FFFFFF"/>
                </a:solidFill>
                <a:latin typeface="Georgia"/>
                <a:cs typeface="Georgia"/>
              </a:rPr>
              <a:t>Missing the real diagnosis</a:t>
            </a:r>
          </a:p>
        </p:txBody>
      </p:sp>
    </p:spTree>
    <p:extLst>
      <p:ext uri="{BB962C8B-B14F-4D97-AF65-F5344CB8AC3E}">
        <p14:creationId xmlns:p14="http://schemas.microsoft.com/office/powerpoint/2010/main" val="40795893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Placeholder 3"/>
          <p:cNvGraphicFramePr>
            <a:graphicFrameLocks noGrp="1"/>
          </p:cNvGraphicFramePr>
          <p:nvPr>
            <p:ph type="tbl" idx="1"/>
            <p:extLst>
              <p:ext uri="{D42A27DB-BD31-4B8C-83A1-F6EECF244321}">
                <p14:modId xmlns:p14="http://schemas.microsoft.com/office/powerpoint/2010/main" val="3854024613"/>
              </p:ext>
            </p:extLst>
          </p:nvPr>
        </p:nvGraphicFramePr>
        <p:xfrm>
          <a:off x="335280" y="1160060"/>
          <a:ext cx="9387840" cy="5748741"/>
        </p:xfrm>
        <a:graphic>
          <a:graphicData uri="http://schemas.openxmlformats.org/drawingml/2006/table">
            <a:tbl>
              <a:tblPr firstRow="1" bandRow="1">
                <a:tableStyleId>{8EC20E35-A176-4012-BC5E-935CFFF8708E}</a:tableStyleId>
              </a:tblPr>
              <a:tblGrid>
                <a:gridCol w="6294120"/>
                <a:gridCol w="3093720"/>
              </a:tblGrid>
              <a:tr h="656336">
                <a:tc>
                  <a:txBody>
                    <a:bodyPr/>
                    <a:lstStyle/>
                    <a:p>
                      <a:r>
                        <a:rPr lang="en-US" sz="3600" dirty="0" smtClean="0">
                          <a:latin typeface="Georgia"/>
                          <a:cs typeface="Georgia"/>
                        </a:rPr>
                        <a:t>Population</a:t>
                      </a:r>
                      <a:endParaRPr lang="en-US" sz="3600" dirty="0">
                        <a:latin typeface="Georgia"/>
                        <a:cs typeface="Georgia"/>
                      </a:endParaRPr>
                    </a:p>
                  </a:txBody>
                  <a:tcPr marL="100584" marR="100584" marT="51816" marB="51816" anchor="b"/>
                </a:tc>
                <a:tc>
                  <a:txBody>
                    <a:bodyPr/>
                    <a:lstStyle/>
                    <a:p>
                      <a:r>
                        <a:rPr lang="en-US" sz="3600" dirty="0" smtClean="0">
                          <a:latin typeface="Georgia"/>
                          <a:cs typeface="Georgia"/>
                        </a:rPr>
                        <a:t>Prevalence</a:t>
                      </a:r>
                      <a:endParaRPr lang="en-US" sz="3600" dirty="0">
                        <a:latin typeface="Georgia"/>
                        <a:cs typeface="Georgia"/>
                      </a:endParaRPr>
                    </a:p>
                  </a:txBody>
                  <a:tcPr marL="100584" marR="100584" marT="51816" marB="51816" anchor="b"/>
                </a:tc>
              </a:tr>
              <a:tr h="884738">
                <a:tc>
                  <a:txBody>
                    <a:bodyPr/>
                    <a:lstStyle/>
                    <a:p>
                      <a:r>
                        <a:rPr lang="en-US" sz="3200" dirty="0" smtClean="0">
                          <a:latin typeface="Georgia"/>
                          <a:cs typeface="Georgia"/>
                        </a:rPr>
                        <a:t>Long-term care facility, age ≥70</a:t>
                      </a:r>
                      <a:endParaRPr lang="en-US" sz="3200" dirty="0">
                        <a:latin typeface="Georgia"/>
                        <a:cs typeface="Georgia"/>
                      </a:endParaRPr>
                    </a:p>
                  </a:txBody>
                  <a:tcPr marL="100584" marR="100584" marT="51816" marB="51816" anchor="b"/>
                </a:tc>
                <a:tc>
                  <a:txBody>
                    <a:bodyPr/>
                    <a:lstStyle/>
                    <a:p>
                      <a:endParaRPr lang="en-US" sz="3200" dirty="0">
                        <a:latin typeface="Georgia"/>
                        <a:cs typeface="Georgia"/>
                      </a:endParaRPr>
                    </a:p>
                  </a:txBody>
                  <a:tcPr marL="100584" marR="100584" marT="51816" marB="51816" anchor="b"/>
                </a:tc>
              </a:tr>
              <a:tr h="656336">
                <a:tc>
                  <a:txBody>
                    <a:bodyPr/>
                    <a:lstStyle/>
                    <a:p>
                      <a:r>
                        <a:rPr lang="en-US" sz="3200" dirty="0" smtClean="0">
                          <a:latin typeface="Georgia"/>
                          <a:cs typeface="Georgia"/>
                        </a:rPr>
                        <a:t>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25-50%</a:t>
                      </a:r>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15-40%</a:t>
                      </a:r>
                      <a:endParaRPr lang="en-US" sz="3600" b="1" dirty="0">
                        <a:latin typeface="Georgia"/>
                        <a:cs typeface="Georgia"/>
                      </a:endParaRPr>
                    </a:p>
                  </a:txBody>
                  <a:tcPr marL="100584" marR="100584" marT="51816" marB="51816" anchor="b"/>
                </a:tc>
              </a:tr>
              <a:tr h="799668">
                <a:tc>
                  <a:txBody>
                    <a:bodyPr/>
                    <a:lstStyle/>
                    <a:p>
                      <a:r>
                        <a:rPr lang="en-US" sz="3200" dirty="0" smtClean="0">
                          <a:latin typeface="Georgia"/>
                          <a:cs typeface="Georgia"/>
                        </a:rPr>
                        <a:t>Community, age ≥70</a:t>
                      </a:r>
                      <a:endParaRPr lang="en-US" sz="3200" dirty="0">
                        <a:latin typeface="Georgia"/>
                        <a:cs typeface="Georgia"/>
                      </a:endParaRPr>
                    </a:p>
                  </a:txBody>
                  <a:tcPr marL="100584" marR="100584" marT="51816" marB="51816" anchor="b"/>
                </a:tc>
                <a:tc>
                  <a:txBody>
                    <a:bodyPr/>
                    <a:lstStyle/>
                    <a:p>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11-16%</a:t>
                      </a:r>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4-19%</a:t>
                      </a:r>
                      <a:endParaRPr lang="en-US" sz="3600" b="1" dirty="0">
                        <a:latin typeface="Georgia"/>
                        <a:cs typeface="Georgia"/>
                      </a:endParaRPr>
                    </a:p>
                  </a:txBody>
                  <a:tcPr marL="100584" marR="100584" marT="51816" marB="51816" anchor="b"/>
                </a:tc>
              </a:tr>
              <a:tr h="782655">
                <a:tc>
                  <a:txBody>
                    <a:bodyPr/>
                    <a:lstStyle/>
                    <a:p>
                      <a:r>
                        <a:rPr lang="en-US" sz="3200" dirty="0" smtClean="0">
                          <a:latin typeface="Georgia"/>
                          <a:cs typeface="Georgia"/>
                        </a:rPr>
                        <a:t>Healthy pre-menopausal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1-5%</a:t>
                      </a:r>
                      <a:endParaRPr lang="en-US" sz="3600" b="1" dirty="0">
                        <a:latin typeface="Georgia"/>
                        <a:cs typeface="Georgia"/>
                      </a:endParaRPr>
                    </a:p>
                  </a:txBody>
                  <a:tcPr marL="100584" marR="100584" marT="51816" marB="51816" anchor="b"/>
                </a:tc>
              </a:tr>
            </a:tbl>
          </a:graphicData>
        </a:graphic>
      </p:graphicFrame>
    </p:spTree>
    <p:extLst>
      <p:ext uri="{BB962C8B-B14F-4D97-AF65-F5344CB8AC3E}">
        <p14:creationId xmlns:p14="http://schemas.microsoft.com/office/powerpoint/2010/main" val="29067222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1800"/>
            <a:ext cx="10058400" cy="1554480"/>
          </a:xfrm>
        </p:spPr>
        <p:txBody>
          <a:bodyPr/>
          <a:lstStyle/>
          <a:p>
            <a:pPr>
              <a:lnSpc>
                <a:spcPct val="120000"/>
              </a:lnSpc>
            </a:pPr>
            <a:r>
              <a:rPr lang="en-US" sz="4000" dirty="0">
                <a:effectLst/>
                <a:latin typeface="Arial" pitchFamily="34" charset="0"/>
                <a:cs typeface="Arial" pitchFamily="34" charset="0"/>
              </a:rPr>
              <a:t>Infectious Disease Society of America: </a:t>
            </a:r>
            <a:r>
              <a:rPr lang="en-US" sz="4000" dirty="0">
                <a:solidFill>
                  <a:srgbClr val="1C1C1C"/>
                </a:solidFill>
                <a:effectLst/>
                <a:latin typeface="Arial" pitchFamily="34" charset="0"/>
                <a:cs typeface="Arial" pitchFamily="34" charset="0"/>
              </a:rPr>
              <a:t>“Do not test, do not treat”</a:t>
            </a:r>
          </a:p>
        </p:txBody>
      </p:sp>
      <p:graphicFrame>
        <p:nvGraphicFramePr>
          <p:cNvPr id="4" name="Table Placeholder 3"/>
          <p:cNvGraphicFramePr>
            <a:graphicFrameLocks noGrp="1"/>
          </p:cNvGraphicFramePr>
          <p:nvPr>
            <p:ph type="tbl" idx="1"/>
            <p:extLst>
              <p:ext uri="{D42A27DB-BD31-4B8C-83A1-F6EECF244321}">
                <p14:modId xmlns:p14="http://schemas.microsoft.com/office/powerpoint/2010/main" val="3559511213"/>
              </p:ext>
            </p:extLst>
          </p:nvPr>
        </p:nvGraphicFramePr>
        <p:xfrm>
          <a:off x="670560" y="2798064"/>
          <a:ext cx="8968740" cy="3955288"/>
        </p:xfrm>
        <a:graphic>
          <a:graphicData uri="http://schemas.openxmlformats.org/drawingml/2006/table">
            <a:tbl>
              <a:tblPr firstRow="1" bandRow="1">
                <a:tableStyleId>{8EC20E35-A176-4012-BC5E-935CFFF8708E}</a:tableStyleId>
              </a:tblPr>
              <a:tblGrid>
                <a:gridCol w="7126945"/>
                <a:gridCol w="1841795"/>
              </a:tblGrid>
              <a:tr h="690880">
                <a:tc>
                  <a:txBody>
                    <a:bodyPr/>
                    <a:lstStyle/>
                    <a:p>
                      <a:r>
                        <a:rPr lang="en-US" sz="3200" dirty="0" smtClean="0">
                          <a:latin typeface="Georgia"/>
                          <a:cs typeface="Georgia"/>
                        </a:rPr>
                        <a:t>Population</a:t>
                      </a:r>
                      <a:endParaRPr lang="en-US" sz="3200" dirty="0">
                        <a:latin typeface="Georgia"/>
                        <a:cs typeface="Georgia"/>
                      </a:endParaRPr>
                    </a:p>
                  </a:txBody>
                  <a:tcPr marL="100584" marR="100584" marT="51816" marB="51816" anchor="b"/>
                </a:tc>
                <a:tc>
                  <a:txBody>
                    <a:bodyPr/>
                    <a:lstStyle/>
                    <a:p>
                      <a:r>
                        <a:rPr lang="en-US" sz="3200" dirty="0" smtClean="0">
                          <a:latin typeface="Georgia"/>
                          <a:cs typeface="Georgia"/>
                        </a:rPr>
                        <a:t>Quality</a:t>
                      </a:r>
                      <a:endParaRPr lang="en-US" sz="3200" dirty="0">
                        <a:latin typeface="Georgia"/>
                        <a:cs typeface="Georgia"/>
                      </a:endParaRPr>
                    </a:p>
                  </a:txBody>
                  <a:tcPr marL="100584" marR="100584" marT="51816" marB="51816" anchor="b"/>
                </a:tc>
              </a:tr>
              <a:tr h="725424">
                <a:tc>
                  <a:txBody>
                    <a:bodyPr/>
                    <a:lstStyle/>
                    <a:p>
                      <a:r>
                        <a:rPr lang="en-US" sz="3200" dirty="0" smtClean="0">
                          <a:latin typeface="Georgia"/>
                          <a:cs typeface="Georgia"/>
                        </a:rPr>
                        <a:t>Elderly, institutionalized</a:t>
                      </a:r>
                      <a:endParaRPr lang="en-US" sz="3200" dirty="0">
                        <a:latin typeface="Georgia"/>
                        <a:cs typeface="Georgia"/>
                      </a:endParaRPr>
                    </a:p>
                  </a:txBody>
                  <a:tcPr marL="100584" marR="100584" marT="51816" marB="51816" anchor="b"/>
                </a:tc>
                <a:tc>
                  <a:txBody>
                    <a:bodyPr/>
                    <a:lstStyle/>
                    <a:p>
                      <a:r>
                        <a:rPr lang="en-US" sz="4100" b="1" dirty="0" smtClean="0">
                          <a:latin typeface="Georgia"/>
                          <a:cs typeface="Georgia"/>
                        </a:rPr>
                        <a:t>A</a:t>
                      </a:r>
                      <a:r>
                        <a:rPr lang="en-US" sz="4100" b="1" baseline="0" dirty="0" smtClean="0">
                          <a:latin typeface="Georgia"/>
                          <a:cs typeface="Georgia"/>
                        </a:rPr>
                        <a:t> - I</a:t>
                      </a:r>
                      <a:endParaRPr lang="en-US" sz="4100" b="1" dirty="0">
                        <a:latin typeface="Georgia"/>
                        <a:cs typeface="Georgia"/>
                      </a:endParaRPr>
                    </a:p>
                  </a:txBody>
                  <a:tcPr marL="100584" marR="100584" marT="51816" marB="51816" anchor="b"/>
                </a:tc>
              </a:tr>
              <a:tr h="725424">
                <a:tc>
                  <a:txBody>
                    <a:bodyPr/>
                    <a:lstStyle/>
                    <a:p>
                      <a:r>
                        <a:rPr lang="en-US" sz="3200" dirty="0" smtClean="0">
                          <a:latin typeface="Georgia"/>
                          <a:cs typeface="Georgia"/>
                        </a:rPr>
                        <a:t>Pre-menopausal,</a:t>
                      </a:r>
                      <a:r>
                        <a:rPr lang="en-US" sz="3200" baseline="0" dirty="0" smtClean="0">
                          <a:latin typeface="Georgia"/>
                          <a:cs typeface="Georgia"/>
                        </a:rPr>
                        <a:t> non-pregnant women</a:t>
                      </a:r>
                      <a:endParaRPr lang="en-US" sz="3200" dirty="0">
                        <a:latin typeface="Georgia"/>
                        <a:cs typeface="Georgia"/>
                      </a:endParaRPr>
                    </a:p>
                  </a:txBody>
                  <a:tcPr marL="100584" marR="100584" marT="51816" marB="51816" anchor="b"/>
                </a:tc>
                <a:tc>
                  <a:txBody>
                    <a:bodyPr/>
                    <a:lstStyle/>
                    <a:p>
                      <a:r>
                        <a:rPr lang="en-US" sz="4100" b="1" dirty="0" smtClean="0">
                          <a:latin typeface="Georgia"/>
                          <a:cs typeface="Georgia"/>
                        </a:rPr>
                        <a:t>A</a:t>
                      </a:r>
                      <a:r>
                        <a:rPr lang="en-US" sz="4100" b="1" baseline="0" dirty="0" smtClean="0">
                          <a:latin typeface="Georgia"/>
                          <a:cs typeface="Georgia"/>
                        </a:rPr>
                        <a:t> - I</a:t>
                      </a:r>
                      <a:endParaRPr lang="en-US" sz="4100" b="1" dirty="0">
                        <a:latin typeface="Georgia"/>
                        <a:cs typeface="Georgia"/>
                      </a:endParaRPr>
                    </a:p>
                  </a:txBody>
                  <a:tcPr marL="100584" marR="100584" marT="51816" marB="51816" anchor="b"/>
                </a:tc>
              </a:tr>
              <a:tr h="725424">
                <a:tc>
                  <a:txBody>
                    <a:bodyPr/>
                    <a:lstStyle/>
                    <a:p>
                      <a:r>
                        <a:rPr lang="en-US" sz="3200" dirty="0" smtClean="0">
                          <a:latin typeface="Georgia"/>
                          <a:cs typeface="Georgia"/>
                        </a:rPr>
                        <a:t>Diabetic women</a:t>
                      </a:r>
                      <a:endParaRPr lang="en-US" sz="3200" dirty="0">
                        <a:latin typeface="Georgia"/>
                        <a:cs typeface="Georgia"/>
                      </a:endParaRPr>
                    </a:p>
                  </a:txBody>
                  <a:tcPr marL="100584" marR="100584" marT="51816" marB="51816" anchor="b"/>
                </a:tc>
                <a:tc>
                  <a:txBody>
                    <a:bodyPr/>
                    <a:lstStyle/>
                    <a:p>
                      <a:r>
                        <a:rPr lang="en-US" sz="4100" b="1" dirty="0" smtClean="0">
                          <a:latin typeface="Georgia"/>
                          <a:cs typeface="Georgia"/>
                        </a:rPr>
                        <a:t>A</a:t>
                      </a:r>
                      <a:r>
                        <a:rPr lang="en-US" sz="4100" b="1" baseline="0" dirty="0" smtClean="0">
                          <a:latin typeface="Georgia"/>
                          <a:cs typeface="Georgia"/>
                        </a:rPr>
                        <a:t> - I</a:t>
                      </a:r>
                      <a:endParaRPr lang="en-US" sz="4100" b="1" dirty="0">
                        <a:latin typeface="Georgia"/>
                        <a:cs typeface="Georgia"/>
                      </a:endParaRPr>
                    </a:p>
                  </a:txBody>
                  <a:tcPr marL="100584" marR="100584" marT="51816" marB="51816" anchor="b"/>
                </a:tc>
              </a:tr>
              <a:tr h="725424">
                <a:tc>
                  <a:txBody>
                    <a:bodyPr/>
                    <a:lstStyle/>
                    <a:p>
                      <a:r>
                        <a:rPr lang="en-US" sz="3200" dirty="0" smtClean="0">
                          <a:latin typeface="Georgia"/>
                          <a:cs typeface="Georgia"/>
                        </a:rPr>
                        <a:t>Older</a:t>
                      </a:r>
                      <a:r>
                        <a:rPr lang="en-US" sz="3200" baseline="0" dirty="0" smtClean="0">
                          <a:latin typeface="Georgia"/>
                          <a:cs typeface="Georgia"/>
                        </a:rPr>
                        <a:t> people in the community</a:t>
                      </a:r>
                      <a:endParaRPr lang="en-US" sz="3200" dirty="0">
                        <a:latin typeface="Georgia"/>
                        <a:cs typeface="Georgia"/>
                      </a:endParaRPr>
                    </a:p>
                  </a:txBody>
                  <a:tcPr marL="100584" marR="100584" marT="51816" marB="51816" anchor="b"/>
                </a:tc>
                <a:tc>
                  <a:txBody>
                    <a:bodyPr/>
                    <a:lstStyle/>
                    <a:p>
                      <a:r>
                        <a:rPr lang="en-US" sz="4100" b="1" dirty="0" smtClean="0">
                          <a:latin typeface="Georgia"/>
                          <a:cs typeface="Georgia"/>
                        </a:rPr>
                        <a:t>A</a:t>
                      </a:r>
                      <a:r>
                        <a:rPr lang="en-US" sz="4100" b="1" baseline="0" dirty="0" smtClean="0">
                          <a:latin typeface="Georgia"/>
                          <a:cs typeface="Georgia"/>
                        </a:rPr>
                        <a:t> - II</a:t>
                      </a:r>
                      <a:endParaRPr lang="en-US" sz="4100" b="1" dirty="0">
                        <a:latin typeface="Georgia"/>
                        <a:cs typeface="Georgia"/>
                      </a:endParaRPr>
                    </a:p>
                  </a:txBody>
                  <a:tcPr marL="100584" marR="100584" marT="51816" marB="51816" anchor="b"/>
                </a:tc>
              </a:tr>
            </a:tbl>
          </a:graphicData>
        </a:graphic>
      </p:graphicFrame>
    </p:spTree>
    <p:extLst>
      <p:ext uri="{BB962C8B-B14F-4D97-AF65-F5344CB8AC3E}">
        <p14:creationId xmlns:p14="http://schemas.microsoft.com/office/powerpoint/2010/main" val="23222572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Asymptomatic Bacteriuria</a:t>
            </a:r>
            <a:endParaRPr lang="en-US" dirty="0">
              <a:effectLst/>
              <a:latin typeface="Arial" pitchFamily="34" charset="0"/>
              <a:cs typeface="Arial" pitchFamily="34" charset="0"/>
            </a:endParaRPr>
          </a:p>
        </p:txBody>
      </p:sp>
      <p:sp>
        <p:nvSpPr>
          <p:cNvPr id="3" name="Content Placeholder 2"/>
          <p:cNvSpPr>
            <a:spLocks noGrp="1"/>
          </p:cNvSpPr>
          <p:nvPr>
            <p:ph idx="1"/>
          </p:nvPr>
        </p:nvSpPr>
        <p:spPr/>
        <p:txBody>
          <a:bodyPr/>
          <a:lstStyle/>
          <a:p>
            <a:pPr>
              <a:lnSpc>
                <a:spcPct val="120000"/>
              </a:lnSpc>
            </a:pPr>
            <a:r>
              <a:rPr lang="en-US" sz="4000" dirty="0">
                <a:latin typeface="Arial" pitchFamily="34" charset="0"/>
                <a:cs typeface="Arial" pitchFamily="34" charset="0"/>
              </a:rPr>
              <a:t>Positive urine culture, but </a:t>
            </a:r>
            <a:br>
              <a:rPr lang="en-US" sz="4000" dirty="0">
                <a:latin typeface="Arial" pitchFamily="34" charset="0"/>
                <a:cs typeface="Arial" pitchFamily="34" charset="0"/>
              </a:rPr>
            </a:br>
            <a:r>
              <a:rPr lang="en-US" sz="4000" b="1" dirty="0">
                <a:solidFill>
                  <a:srgbClr val="1C1C1C"/>
                </a:solidFill>
                <a:latin typeface="Arial" pitchFamily="34" charset="0"/>
                <a:cs typeface="Arial" pitchFamily="34" charset="0"/>
              </a:rPr>
              <a:t>no need for antibiotic treatment</a:t>
            </a:r>
          </a:p>
          <a:p>
            <a:pPr marL="1526468" lvl="1">
              <a:lnSpc>
                <a:spcPct val="120000"/>
              </a:lnSpc>
              <a:buNone/>
            </a:pPr>
            <a:r>
              <a:rPr lang="en-US" sz="4000" dirty="0">
                <a:latin typeface="Arial" pitchFamily="34" charset="0"/>
                <a:cs typeface="Arial" pitchFamily="34" charset="0"/>
              </a:rPr>
              <a:t>Exceptions:</a:t>
            </a:r>
          </a:p>
          <a:p>
            <a:pPr marL="1526468" lvl="1">
              <a:lnSpc>
                <a:spcPct val="120000"/>
              </a:lnSpc>
            </a:pPr>
            <a:r>
              <a:rPr lang="en-US" sz="4000" dirty="0">
                <a:latin typeface="Arial" pitchFamily="34" charset="0"/>
                <a:cs typeface="Arial" pitchFamily="34" charset="0"/>
              </a:rPr>
              <a:t>Pregnancy</a:t>
            </a:r>
          </a:p>
          <a:p>
            <a:pPr marL="1526468" lvl="1">
              <a:lnSpc>
                <a:spcPct val="120000"/>
              </a:lnSpc>
            </a:pPr>
            <a:r>
              <a:rPr lang="en-US" sz="4000" dirty="0">
                <a:latin typeface="Arial" pitchFamily="34" charset="0"/>
                <a:cs typeface="Arial" pitchFamily="34" charset="0"/>
              </a:rPr>
              <a:t>Urological surgery</a:t>
            </a:r>
          </a:p>
        </p:txBody>
      </p:sp>
    </p:spTree>
    <p:extLst>
      <p:ext uri="{BB962C8B-B14F-4D97-AF65-F5344CB8AC3E}">
        <p14:creationId xmlns:p14="http://schemas.microsoft.com/office/powerpoint/2010/main" val="415795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259080"/>
            <a:ext cx="9304020" cy="6304280"/>
          </a:xfrm>
        </p:spPr>
        <p:txBody>
          <a:bodyPr/>
          <a:lstStyle/>
          <a:p>
            <a:pPr marL="0" indent="0">
              <a:buNone/>
            </a:pPr>
            <a:r>
              <a:rPr lang="en-US" sz="4000" dirty="0">
                <a:latin typeface="Arial" pitchFamily="34" charset="0"/>
                <a:cs typeface="Arial" pitchFamily="34" charset="0"/>
              </a:rPr>
              <a:t>Our Goal: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sz="4500" b="1" dirty="0">
                <a:latin typeface="Arial" pitchFamily="34" charset="0"/>
                <a:cs typeface="Arial" pitchFamily="34" charset="0"/>
              </a:rPr>
              <a:t>Give you a new perspective on urine microbiology</a:t>
            </a:r>
          </a:p>
          <a:p>
            <a:pPr marL="1080733" lvl="1" indent="-571321">
              <a:lnSpc>
                <a:spcPct val="130000"/>
              </a:lnSpc>
              <a:spcBef>
                <a:spcPts val="446"/>
              </a:spcBef>
              <a:buFont typeface="Symbol" pitchFamily="18" charset="2"/>
              <a:buChar char="®"/>
            </a:pPr>
            <a:r>
              <a:rPr lang="en-US" sz="3600" dirty="0">
                <a:latin typeface="Arial" pitchFamily="34" charset="0"/>
                <a:cs typeface="Arial" pitchFamily="34" charset="0"/>
              </a:rPr>
              <a:t>Faster care</a:t>
            </a:r>
          </a:p>
          <a:p>
            <a:pPr marL="1080733" lvl="1" indent="-571321">
              <a:lnSpc>
                <a:spcPct val="130000"/>
              </a:lnSpc>
              <a:spcBef>
                <a:spcPts val="446"/>
              </a:spcBef>
              <a:buFont typeface="Symbol" pitchFamily="18" charset="2"/>
              <a:buChar char="®"/>
            </a:pPr>
            <a:r>
              <a:rPr lang="en-US" sz="3600" dirty="0">
                <a:latin typeface="Arial" pitchFamily="34" charset="0"/>
                <a:cs typeface="Arial" pitchFamily="34" charset="0"/>
              </a:rPr>
              <a:t>Lower expenses</a:t>
            </a:r>
          </a:p>
          <a:p>
            <a:pPr marL="1080733" lvl="1" indent="-571321">
              <a:lnSpc>
                <a:spcPct val="130000"/>
              </a:lnSpc>
              <a:spcBef>
                <a:spcPts val="446"/>
              </a:spcBef>
              <a:buFont typeface="Symbol" pitchFamily="18" charset="2"/>
              <a:buChar char="®"/>
            </a:pPr>
            <a:r>
              <a:rPr lang="en-US" sz="3600" dirty="0">
                <a:latin typeface="Arial" pitchFamily="34" charset="0"/>
                <a:cs typeface="Arial" pitchFamily="34" charset="0"/>
              </a:rPr>
              <a:t>More accurate testing &amp; treatment</a:t>
            </a:r>
          </a:p>
          <a:p>
            <a:pPr marL="1080733" lvl="1" indent="-571321">
              <a:lnSpc>
                <a:spcPct val="130000"/>
              </a:lnSpc>
              <a:spcBef>
                <a:spcPts val="446"/>
              </a:spcBef>
              <a:buFont typeface="Symbol" pitchFamily="18" charset="2"/>
              <a:buChar char="®"/>
            </a:pPr>
            <a:r>
              <a:rPr lang="en-US" sz="3600" i="1" dirty="0">
                <a:latin typeface="Arial" pitchFamily="34" charset="0"/>
                <a:cs typeface="Arial" pitchFamily="34" charset="0"/>
              </a:rPr>
              <a:t>and fewer unnecessary antibiotics!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Example of evidence</a:t>
            </a:r>
            <a:endParaRPr lang="en-US" dirty="0">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1578"/>
            <a:ext cx="10058400" cy="3643622"/>
          </a:xfrm>
          <a:prstGeom prst="rect">
            <a:avLst/>
          </a:prstGeom>
        </p:spPr>
      </p:pic>
    </p:spTree>
    <p:extLst>
      <p:ext uri="{BB962C8B-B14F-4D97-AF65-F5344CB8AC3E}">
        <p14:creationId xmlns:p14="http://schemas.microsoft.com/office/powerpoint/2010/main" val="1880582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4318000"/>
            <a:ext cx="8968740" cy="2849880"/>
          </a:xfrm>
        </p:spPr>
        <p:txBody>
          <a:bodyPr/>
          <a:lstStyle/>
          <a:p>
            <a:r>
              <a:rPr lang="en-US" dirty="0" smtClean="0"/>
              <a:t>Patients with asymptomatic bacteriuria more likely to get prosthesis infections</a:t>
            </a:r>
          </a:p>
          <a:p>
            <a:r>
              <a:rPr lang="en-US" dirty="0" smtClean="0"/>
              <a:t>But treatment made no difference</a:t>
            </a:r>
          </a:p>
          <a:p>
            <a:r>
              <a:rPr lang="en-US" dirty="0" smtClean="0"/>
              <a:t>They are just sicker patients!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0058400" cy="4295015"/>
          </a:xfrm>
          <a:prstGeom prst="rect">
            <a:avLst/>
          </a:prstGeom>
        </p:spPr>
      </p:pic>
    </p:spTree>
    <p:extLst>
      <p:ext uri="{BB962C8B-B14F-4D97-AF65-F5344CB8AC3E}">
        <p14:creationId xmlns:p14="http://schemas.microsoft.com/office/powerpoint/2010/main" val="22342913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4773"/>
            <a:ext cx="10058400" cy="4194018"/>
          </a:xfrm>
          <a:prstGeom prst="rect">
            <a:avLst/>
          </a:prstGeom>
        </p:spPr>
      </p:pic>
    </p:spTree>
    <p:extLst>
      <p:ext uri="{BB962C8B-B14F-4D97-AF65-F5344CB8AC3E}">
        <p14:creationId xmlns:p14="http://schemas.microsoft.com/office/powerpoint/2010/main" val="41413766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1" y="3454400"/>
            <a:ext cx="7197941" cy="250444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94"/>
            <a:ext cx="5029200" cy="4102837"/>
          </a:xfrm>
          <a:prstGeom prst="rect">
            <a:avLst/>
          </a:prstGeom>
        </p:spPr>
      </p:pic>
    </p:spTree>
    <p:extLst>
      <p:ext uri="{BB962C8B-B14F-4D97-AF65-F5344CB8AC3E}">
        <p14:creationId xmlns:p14="http://schemas.microsoft.com/office/powerpoint/2010/main" val="4492192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1640840"/>
          </a:xfrm>
        </p:spPr>
        <p:txBody>
          <a:bodyPr/>
          <a:lstStyle/>
          <a:p>
            <a:r>
              <a:rPr lang="en-US" dirty="0" smtClean="0">
                <a:effectLst/>
              </a:rPr>
              <a:t>IDSA: let’s say it again:</a:t>
            </a:r>
            <a:endParaRPr lang="en-US" dirty="0"/>
          </a:p>
        </p:txBody>
      </p:sp>
      <p:sp>
        <p:nvSpPr>
          <p:cNvPr id="3" name="Content Placeholder 2"/>
          <p:cNvSpPr>
            <a:spLocks noGrp="1"/>
          </p:cNvSpPr>
          <p:nvPr>
            <p:ph idx="1"/>
          </p:nvPr>
        </p:nvSpPr>
        <p:spPr>
          <a:xfrm>
            <a:off x="754380" y="2418080"/>
            <a:ext cx="8968740" cy="4145280"/>
          </a:xfrm>
        </p:spPr>
        <p:txBody>
          <a:bodyPr/>
          <a:lstStyle/>
          <a:p>
            <a:r>
              <a:rPr lang="en-US" dirty="0" smtClean="0"/>
              <a:t>Bacteria in the urine should not lead to antibiotic treatment in adults except during pregnancy or before urologic surgery.</a:t>
            </a:r>
            <a:endParaRPr lang="en-US" dirty="0"/>
          </a:p>
        </p:txBody>
      </p:sp>
    </p:spTree>
    <p:extLst>
      <p:ext uri="{BB962C8B-B14F-4D97-AF65-F5344CB8AC3E}">
        <p14:creationId xmlns:p14="http://schemas.microsoft.com/office/powerpoint/2010/main" val="3723969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22680"/>
            <a:ext cx="5113020" cy="949960"/>
          </a:xfrm>
        </p:spPr>
        <p:txBody>
          <a:bodyPr/>
          <a:lstStyle/>
          <a:p>
            <a:r>
              <a:rPr lang="en-US" dirty="0" smtClean="0">
                <a:latin typeface="Arial" pitchFamily="34" charset="0"/>
                <a:cs typeface="Arial" pitchFamily="34" charset="0"/>
              </a:rPr>
              <a:t>Case Vignette</a:t>
            </a:r>
            <a:endParaRPr lang="en-US" dirty="0">
              <a:latin typeface="Arial" pitchFamily="34" charset="0"/>
              <a:cs typeface="Arial" pitchFamily="34" charset="0"/>
            </a:endParaRPr>
          </a:p>
        </p:txBody>
      </p:sp>
      <p:sp>
        <p:nvSpPr>
          <p:cNvPr id="3" name="Content Placeholder 2"/>
          <p:cNvSpPr>
            <a:spLocks noGrp="1"/>
          </p:cNvSpPr>
          <p:nvPr>
            <p:ph idx="1"/>
          </p:nvPr>
        </p:nvSpPr>
        <p:spPr>
          <a:xfrm>
            <a:off x="754380" y="3108960"/>
            <a:ext cx="8968740" cy="3454400"/>
          </a:xfrm>
        </p:spPr>
        <p:txBody>
          <a:bodyPr/>
          <a:lstStyle/>
          <a:p>
            <a:r>
              <a:rPr lang="en-US" dirty="0" smtClean="0">
                <a:latin typeface="Arial" pitchFamily="34" charset="0"/>
                <a:cs typeface="Arial" pitchFamily="34" charset="0"/>
              </a:rPr>
              <a:t>75 year old female, “Hip pain”</a:t>
            </a:r>
          </a:p>
          <a:p>
            <a:r>
              <a:rPr lang="en-US" dirty="0" smtClean="0">
                <a:latin typeface="Arial" pitchFamily="34" charset="0"/>
                <a:cs typeface="Arial" pitchFamily="34" charset="0"/>
              </a:rPr>
              <a:t>Slipped on wet floor at her nursing home</a:t>
            </a:r>
          </a:p>
          <a:p>
            <a:r>
              <a:rPr lang="en-US" dirty="0" smtClean="0">
                <a:latin typeface="Arial" pitchFamily="34" charset="0"/>
                <a:cs typeface="Arial" pitchFamily="34" charset="0"/>
              </a:rPr>
              <a:t>Exam reveals shortened &amp; externally rotated leg</a:t>
            </a:r>
          </a:p>
          <a:p>
            <a:r>
              <a:rPr lang="en-US" dirty="0" err="1" smtClean="0">
                <a:latin typeface="Arial" pitchFamily="34" charset="0"/>
                <a:cs typeface="Arial" pitchFamily="34" charset="0"/>
              </a:rPr>
              <a:t>Xray</a:t>
            </a:r>
            <a:r>
              <a:rPr lang="en-US" dirty="0" smtClean="0">
                <a:latin typeface="Arial" pitchFamily="34" charset="0"/>
                <a:cs typeface="Arial" pitchFamily="34" charset="0"/>
              </a:rPr>
              <a:t>: hip fracture</a:t>
            </a:r>
            <a:endParaRPr lang="en-US" dirty="0">
              <a:latin typeface="Arial" pitchFamily="34" charset="0"/>
              <a:cs typeface="Arial" pitchFamily="34" charset="0"/>
            </a:endParaRP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454140" y="518160"/>
            <a:ext cx="3085427" cy="2418080"/>
          </a:xfrm>
          <a:prstGeom prst="rect">
            <a:avLst/>
          </a:prstGeom>
        </p:spPr>
      </p:pic>
    </p:spTree>
    <p:extLst>
      <p:ext uri="{BB962C8B-B14F-4D97-AF65-F5344CB8AC3E}">
        <p14:creationId xmlns:p14="http://schemas.microsoft.com/office/powerpoint/2010/main" val="17216493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22680"/>
            <a:ext cx="5113020" cy="949960"/>
          </a:xfrm>
        </p:spPr>
        <p:txBody>
          <a:bodyPr/>
          <a:lstStyle/>
          <a:p>
            <a:r>
              <a:rPr lang="en-US" dirty="0" smtClean="0">
                <a:latin typeface="Arial" pitchFamily="34" charset="0"/>
                <a:cs typeface="Arial" pitchFamily="34" charset="0"/>
              </a:rPr>
              <a:t>Case Vignette</a:t>
            </a:r>
            <a:endParaRPr lang="en-US" dirty="0">
              <a:latin typeface="Arial" pitchFamily="34" charset="0"/>
              <a:cs typeface="Arial" pitchFamily="34" charset="0"/>
            </a:endParaRPr>
          </a:p>
        </p:txBody>
      </p:sp>
      <p:sp>
        <p:nvSpPr>
          <p:cNvPr id="3" name="Content Placeholder 2"/>
          <p:cNvSpPr>
            <a:spLocks noGrp="1"/>
          </p:cNvSpPr>
          <p:nvPr>
            <p:ph idx="1"/>
          </p:nvPr>
        </p:nvSpPr>
        <p:spPr>
          <a:xfrm>
            <a:off x="754380" y="3108960"/>
            <a:ext cx="8968740" cy="3454400"/>
          </a:xfrm>
        </p:spPr>
        <p:txBody>
          <a:bodyPr/>
          <a:lstStyle/>
          <a:p>
            <a:r>
              <a:rPr lang="en-US" dirty="0" smtClean="0">
                <a:latin typeface="Arial" pitchFamily="34" charset="0"/>
                <a:cs typeface="Arial" pitchFamily="34" charset="0"/>
              </a:rPr>
              <a:t>Tests that are done:</a:t>
            </a:r>
          </a:p>
          <a:p>
            <a:pPr lvl="1"/>
            <a:r>
              <a:rPr lang="en-US" dirty="0" smtClean="0">
                <a:latin typeface="Arial" pitchFamily="34" charset="0"/>
                <a:cs typeface="Arial" pitchFamily="34" charset="0"/>
              </a:rPr>
              <a:t>CBC, </a:t>
            </a:r>
            <a:r>
              <a:rPr lang="en-US" dirty="0" err="1" smtClean="0">
                <a:latin typeface="Arial" pitchFamily="34" charset="0"/>
                <a:cs typeface="Arial" pitchFamily="34" charset="0"/>
              </a:rPr>
              <a:t>Chem</a:t>
            </a:r>
            <a:r>
              <a:rPr lang="en-US" dirty="0" smtClean="0">
                <a:latin typeface="Arial" pitchFamily="34" charset="0"/>
                <a:cs typeface="Arial" pitchFamily="34" charset="0"/>
              </a:rPr>
              <a:t> 7, PT/PTT, Type and Screen</a:t>
            </a:r>
          </a:p>
          <a:p>
            <a:pPr lvl="1"/>
            <a:r>
              <a:rPr lang="en-US" dirty="0" smtClean="0">
                <a:latin typeface="Arial" pitchFamily="34" charset="0"/>
                <a:cs typeface="Arial" pitchFamily="34" charset="0"/>
              </a:rPr>
              <a:t>Chest </a:t>
            </a:r>
            <a:r>
              <a:rPr lang="en-US" dirty="0" err="1" smtClean="0">
                <a:latin typeface="Arial" pitchFamily="34" charset="0"/>
                <a:cs typeface="Arial" pitchFamily="34" charset="0"/>
              </a:rPr>
              <a:t>xray</a:t>
            </a:r>
            <a:endParaRPr lang="en-US" dirty="0" smtClean="0">
              <a:latin typeface="Arial" pitchFamily="34" charset="0"/>
              <a:cs typeface="Arial" pitchFamily="34" charset="0"/>
            </a:endParaRPr>
          </a:p>
          <a:p>
            <a:pPr lvl="1"/>
            <a:r>
              <a:rPr lang="en-US" dirty="0" smtClean="0">
                <a:latin typeface="Arial" pitchFamily="34" charset="0"/>
                <a:cs typeface="Arial" pitchFamily="34" charset="0"/>
              </a:rPr>
              <a:t>EKG</a:t>
            </a:r>
          </a:p>
          <a:p>
            <a:pPr lvl="1"/>
            <a:r>
              <a:rPr lang="en-US" dirty="0" smtClean="0">
                <a:latin typeface="Arial" pitchFamily="34" charset="0"/>
                <a:cs typeface="Arial" pitchFamily="34" charset="0"/>
              </a:rPr>
              <a:t>Urine dip</a:t>
            </a:r>
            <a:endParaRPr lang="en-US" dirty="0">
              <a:latin typeface="Arial" pitchFamily="34" charset="0"/>
              <a:cs typeface="Arial" pitchFamily="34" charset="0"/>
            </a:endParaRP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454140" y="518160"/>
            <a:ext cx="3085427" cy="2418080"/>
          </a:xfrm>
          <a:prstGeom prst="rect">
            <a:avLst/>
          </a:prstGeom>
        </p:spPr>
      </p:pic>
    </p:spTree>
    <p:extLst>
      <p:ext uri="{BB962C8B-B14F-4D97-AF65-F5344CB8AC3E}">
        <p14:creationId xmlns:p14="http://schemas.microsoft.com/office/powerpoint/2010/main" val="1711504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22680"/>
            <a:ext cx="5113020" cy="949960"/>
          </a:xfrm>
        </p:spPr>
        <p:txBody>
          <a:bodyPr/>
          <a:lstStyle/>
          <a:p>
            <a:r>
              <a:rPr lang="en-US" dirty="0" smtClean="0">
                <a:latin typeface="Arial" pitchFamily="34" charset="0"/>
                <a:cs typeface="Arial" pitchFamily="34" charset="0"/>
              </a:rPr>
              <a:t>Challenges</a:t>
            </a:r>
            <a:endParaRPr lang="en-US" dirty="0">
              <a:latin typeface="Arial" pitchFamily="34" charset="0"/>
              <a:cs typeface="Arial" pitchFamily="34" charset="0"/>
            </a:endParaRPr>
          </a:p>
        </p:txBody>
      </p:sp>
      <p:sp>
        <p:nvSpPr>
          <p:cNvPr id="3" name="Content Placeholder 2"/>
          <p:cNvSpPr>
            <a:spLocks noGrp="1"/>
          </p:cNvSpPr>
          <p:nvPr>
            <p:ph idx="1"/>
          </p:nvPr>
        </p:nvSpPr>
        <p:spPr>
          <a:xfrm>
            <a:off x="754380" y="3195320"/>
            <a:ext cx="8968740" cy="3368040"/>
          </a:xfrm>
        </p:spPr>
        <p:txBody>
          <a:bodyPr/>
          <a:lstStyle/>
          <a:p>
            <a:r>
              <a:rPr lang="en-US" dirty="0" smtClean="0">
                <a:latin typeface="Arial" pitchFamily="34" charset="0"/>
                <a:cs typeface="Arial" pitchFamily="34" charset="0"/>
              </a:rPr>
              <a:t>Can this lady do a midstream clean-catch?</a:t>
            </a:r>
          </a:p>
          <a:p>
            <a:r>
              <a:rPr lang="en-US" dirty="0" smtClean="0">
                <a:latin typeface="Arial" pitchFamily="34" charset="0"/>
                <a:cs typeface="Arial" pitchFamily="34" charset="0"/>
              </a:rPr>
              <a:t>Did the clinician specify how the specimen should be collected?</a:t>
            </a:r>
            <a:endParaRPr lang="en-US" dirty="0">
              <a:latin typeface="Arial" pitchFamily="34" charset="0"/>
              <a:cs typeface="Arial" pitchFamily="34" charset="0"/>
            </a:endParaRP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454140" y="518160"/>
            <a:ext cx="3085427" cy="2418080"/>
          </a:xfrm>
          <a:prstGeom prst="rect">
            <a:avLst/>
          </a:prstGeom>
        </p:spPr>
      </p:pic>
    </p:spTree>
    <p:extLst>
      <p:ext uri="{BB962C8B-B14F-4D97-AF65-F5344CB8AC3E}">
        <p14:creationId xmlns:p14="http://schemas.microsoft.com/office/powerpoint/2010/main" val="10318473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949960"/>
            <a:ext cx="5113020" cy="1727200"/>
          </a:xfrm>
        </p:spPr>
        <p:txBody>
          <a:bodyPr/>
          <a:lstStyle/>
          <a:p>
            <a:r>
              <a:rPr lang="en-US" dirty="0" smtClean="0">
                <a:latin typeface="Arial" pitchFamily="34" charset="0"/>
                <a:cs typeface="Arial" pitchFamily="34" charset="0"/>
              </a:rPr>
              <a:t>But the real challenge is…</a:t>
            </a:r>
            <a:endParaRPr lang="en-US" dirty="0">
              <a:latin typeface="Arial" pitchFamily="34" charset="0"/>
              <a:cs typeface="Arial" pitchFamily="34" charset="0"/>
            </a:endParaRPr>
          </a:p>
        </p:txBody>
      </p:sp>
      <p:sp>
        <p:nvSpPr>
          <p:cNvPr id="3" name="Content Placeholder 2"/>
          <p:cNvSpPr>
            <a:spLocks noGrp="1"/>
          </p:cNvSpPr>
          <p:nvPr>
            <p:ph idx="1"/>
          </p:nvPr>
        </p:nvSpPr>
        <p:spPr>
          <a:xfrm>
            <a:off x="754380" y="3454400"/>
            <a:ext cx="8968740" cy="3108960"/>
          </a:xfrm>
        </p:spPr>
        <p:txBody>
          <a:bodyPr/>
          <a:lstStyle/>
          <a:p>
            <a:r>
              <a:rPr lang="en-US" sz="4500" dirty="0">
                <a:latin typeface="Arial" pitchFamily="34" charset="0"/>
                <a:cs typeface="Arial" pitchFamily="34" charset="0"/>
              </a:rPr>
              <a:t>Why is the urine being tested in the first place?!</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454140" y="518160"/>
            <a:ext cx="3085427" cy="2418080"/>
          </a:xfrm>
          <a:prstGeom prst="rect">
            <a:avLst/>
          </a:prstGeom>
        </p:spPr>
      </p:pic>
    </p:spTree>
    <p:extLst>
      <p:ext uri="{BB962C8B-B14F-4D97-AF65-F5344CB8AC3E}">
        <p14:creationId xmlns:p14="http://schemas.microsoft.com/office/powerpoint/2010/main" val="29008968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 y="1727200"/>
            <a:ext cx="9639300" cy="3022600"/>
          </a:xfrm>
        </p:spPr>
        <p:txBody>
          <a:bodyPr/>
          <a:lstStyle/>
          <a:p>
            <a:pPr marL="0" indent="0">
              <a:lnSpc>
                <a:spcPct val="140000"/>
              </a:lnSpc>
              <a:buNone/>
            </a:pPr>
            <a:r>
              <a:rPr lang="en-US" dirty="0" smtClean="0">
                <a:latin typeface="Arial" pitchFamily="34" charset="0"/>
                <a:cs typeface="Arial" pitchFamily="34" charset="0"/>
              </a:rPr>
              <a:t>Was it done “because of her age?”</a:t>
            </a:r>
          </a:p>
          <a:p>
            <a:pPr marL="0" indent="0">
              <a:lnSpc>
                <a:spcPct val="140000"/>
              </a:lnSpc>
              <a:buNone/>
            </a:pPr>
            <a:r>
              <a:rPr lang="en-US" dirty="0">
                <a:solidFill>
                  <a:srgbClr val="000066"/>
                </a:solidFill>
              </a:rPr>
              <a:t>Was it done “because we always do that?</a:t>
            </a:r>
            <a:r>
              <a:rPr lang="en-US" dirty="0" smtClean="0">
                <a:solidFill>
                  <a:srgbClr val="000066"/>
                </a:solidFill>
              </a:rPr>
              <a:t>”</a:t>
            </a:r>
          </a:p>
          <a:p>
            <a:pPr marL="0" indent="0">
              <a:lnSpc>
                <a:spcPct val="140000"/>
              </a:lnSpc>
              <a:buNone/>
            </a:pPr>
            <a:endParaRPr lang="en-US" dirty="0" smtClean="0">
              <a:solidFill>
                <a:srgbClr val="000066"/>
              </a:solidFill>
            </a:endParaRPr>
          </a:p>
          <a:p>
            <a:pPr marL="0" indent="0">
              <a:lnSpc>
                <a:spcPct val="140000"/>
              </a:lnSpc>
              <a:buNone/>
            </a:pPr>
            <a:r>
              <a:rPr lang="en-US" dirty="0" smtClean="0">
                <a:solidFill>
                  <a:srgbClr val="000066"/>
                </a:solidFill>
              </a:rPr>
              <a:t>Was the test ordered by a physician, NP, or PA?</a:t>
            </a:r>
            <a:endParaRPr lang="en-US" dirty="0">
              <a:solidFill>
                <a:srgbClr val="000066"/>
              </a:solidFill>
            </a:endParaRPr>
          </a:p>
        </p:txBody>
      </p:sp>
    </p:spTree>
    <p:extLst>
      <p:ext uri="{BB962C8B-B14F-4D97-AF65-F5344CB8AC3E}">
        <p14:creationId xmlns:p14="http://schemas.microsoft.com/office/powerpoint/2010/main" val="4201705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 y="86360"/>
            <a:ext cx="8968740" cy="863600"/>
          </a:xfrm>
        </p:spPr>
        <p:txBody>
          <a:bodyPr/>
          <a:lstStyle/>
          <a:p>
            <a:pPr algn="ctr"/>
            <a:r>
              <a:rPr lang="en-US" dirty="0" smtClean="0">
                <a:effectLst/>
                <a:latin typeface="Arial" pitchFamily="34" charset="0"/>
                <a:cs typeface="Arial" pitchFamily="34" charset="0"/>
              </a:rPr>
              <a:t>Reminder</a:t>
            </a:r>
            <a:endParaRPr lang="en-US" sz="4500" dirty="0">
              <a:effectLst/>
              <a:latin typeface="Arial" pitchFamily="34" charset="0"/>
              <a:cs typeface="Arial" pitchFamily="34" charset="0"/>
            </a:endParaRPr>
          </a:p>
        </p:txBody>
      </p:sp>
      <p:graphicFrame>
        <p:nvGraphicFramePr>
          <p:cNvPr id="4" name="Table Placeholder 3"/>
          <p:cNvGraphicFramePr>
            <a:graphicFrameLocks noGrp="1"/>
          </p:cNvGraphicFramePr>
          <p:nvPr>
            <p:ph type="tbl" idx="1"/>
            <p:extLst>
              <p:ext uri="{D42A27DB-BD31-4B8C-83A1-F6EECF244321}">
                <p14:modId xmlns:p14="http://schemas.microsoft.com/office/powerpoint/2010/main" val="1072541976"/>
              </p:ext>
            </p:extLst>
          </p:nvPr>
        </p:nvGraphicFramePr>
        <p:xfrm>
          <a:off x="335280" y="1036320"/>
          <a:ext cx="9387840" cy="5786120"/>
        </p:xfrm>
        <a:graphic>
          <a:graphicData uri="http://schemas.openxmlformats.org/drawingml/2006/table">
            <a:tbl>
              <a:tblPr firstRow="1" bandRow="1">
                <a:tableStyleId>{8EC20E35-A176-4012-BC5E-935CFFF8708E}</a:tableStyleId>
              </a:tblPr>
              <a:tblGrid>
                <a:gridCol w="6294120"/>
                <a:gridCol w="3093720"/>
              </a:tblGrid>
              <a:tr h="656336">
                <a:tc>
                  <a:txBody>
                    <a:bodyPr/>
                    <a:lstStyle/>
                    <a:p>
                      <a:r>
                        <a:rPr lang="en-US" sz="3600" dirty="0" smtClean="0">
                          <a:latin typeface="Georgia"/>
                          <a:cs typeface="Georgia"/>
                        </a:rPr>
                        <a:t>Population</a:t>
                      </a:r>
                      <a:endParaRPr lang="en-US" sz="3600" dirty="0">
                        <a:latin typeface="Georgia"/>
                        <a:cs typeface="Georgia"/>
                      </a:endParaRPr>
                    </a:p>
                  </a:txBody>
                  <a:tcPr marL="100584" marR="100584" marT="51816" marB="51816" anchor="b"/>
                </a:tc>
                <a:tc>
                  <a:txBody>
                    <a:bodyPr/>
                    <a:lstStyle/>
                    <a:p>
                      <a:r>
                        <a:rPr lang="en-US" sz="3600" dirty="0" smtClean="0">
                          <a:latin typeface="Georgia"/>
                          <a:cs typeface="Georgia"/>
                        </a:rPr>
                        <a:t>Prevalence</a:t>
                      </a:r>
                      <a:endParaRPr lang="en-US" sz="3600" dirty="0">
                        <a:latin typeface="Georgia"/>
                        <a:cs typeface="Georgia"/>
                      </a:endParaRPr>
                    </a:p>
                  </a:txBody>
                  <a:tcPr marL="100584" marR="100584" marT="51816" marB="51816" anchor="b"/>
                </a:tc>
              </a:tr>
              <a:tr h="898143">
                <a:tc>
                  <a:txBody>
                    <a:bodyPr/>
                    <a:lstStyle/>
                    <a:p>
                      <a:r>
                        <a:rPr lang="en-US" sz="3200" dirty="0" smtClean="0">
                          <a:latin typeface="Georgia"/>
                          <a:cs typeface="Georgia"/>
                        </a:rPr>
                        <a:t>Long-term care facility, age ≥70</a:t>
                      </a:r>
                      <a:endParaRPr lang="en-US" sz="3200" dirty="0">
                        <a:latin typeface="Georgia"/>
                        <a:cs typeface="Georgia"/>
                      </a:endParaRPr>
                    </a:p>
                  </a:txBody>
                  <a:tcPr marL="100584" marR="100584" marT="51816" marB="51816" anchor="b"/>
                </a:tc>
                <a:tc>
                  <a:txBody>
                    <a:bodyPr/>
                    <a:lstStyle/>
                    <a:p>
                      <a:endParaRPr lang="en-US" sz="3200" dirty="0">
                        <a:latin typeface="Georgia"/>
                        <a:cs typeface="Georgia"/>
                      </a:endParaRPr>
                    </a:p>
                  </a:txBody>
                  <a:tcPr marL="100584" marR="100584" marT="51816" marB="51816" anchor="b"/>
                </a:tc>
              </a:tr>
              <a:tr h="656336">
                <a:tc>
                  <a:txBody>
                    <a:bodyPr/>
                    <a:lstStyle/>
                    <a:p>
                      <a:r>
                        <a:rPr lang="en-US" sz="3200" dirty="0" smtClean="0">
                          <a:latin typeface="Georgia"/>
                          <a:cs typeface="Georgia"/>
                        </a:rPr>
                        <a:t>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25-50%</a:t>
                      </a:r>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15-40%</a:t>
                      </a:r>
                      <a:endParaRPr lang="en-US" sz="3600" b="1" dirty="0">
                        <a:latin typeface="Georgia"/>
                        <a:cs typeface="Georgia"/>
                      </a:endParaRPr>
                    </a:p>
                  </a:txBody>
                  <a:tcPr marL="100584" marR="100584" marT="51816" marB="51816" anchor="b"/>
                </a:tc>
              </a:tr>
              <a:tr h="811784">
                <a:tc>
                  <a:txBody>
                    <a:bodyPr/>
                    <a:lstStyle/>
                    <a:p>
                      <a:r>
                        <a:rPr lang="en-US" sz="3200" dirty="0" smtClean="0">
                          <a:latin typeface="Georgia"/>
                          <a:cs typeface="Georgia"/>
                        </a:rPr>
                        <a:t>Community, age ≥70</a:t>
                      </a:r>
                      <a:endParaRPr lang="en-US" sz="3200" dirty="0">
                        <a:latin typeface="Georgia"/>
                        <a:cs typeface="Georgia"/>
                      </a:endParaRPr>
                    </a:p>
                  </a:txBody>
                  <a:tcPr marL="100584" marR="100584" marT="51816" marB="51816" anchor="b"/>
                </a:tc>
                <a:tc>
                  <a:txBody>
                    <a:bodyPr/>
                    <a:lstStyle/>
                    <a:p>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11-16%</a:t>
                      </a:r>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4-19%</a:t>
                      </a:r>
                      <a:endParaRPr lang="en-US" sz="3600" b="1" dirty="0">
                        <a:latin typeface="Georgia"/>
                        <a:cs typeface="Georgia"/>
                      </a:endParaRPr>
                    </a:p>
                  </a:txBody>
                  <a:tcPr marL="100584" marR="100584" marT="51816" marB="51816" anchor="b"/>
                </a:tc>
              </a:tr>
              <a:tr h="794513">
                <a:tc>
                  <a:txBody>
                    <a:bodyPr/>
                    <a:lstStyle/>
                    <a:p>
                      <a:r>
                        <a:rPr lang="en-US" sz="3200" dirty="0" smtClean="0">
                          <a:latin typeface="Georgia"/>
                          <a:cs typeface="Georgia"/>
                        </a:rPr>
                        <a:t>Healthy pre-menopausal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1-5%</a:t>
                      </a:r>
                      <a:endParaRPr lang="en-US" sz="3600" b="1" dirty="0">
                        <a:latin typeface="Georgia"/>
                        <a:cs typeface="Georgia"/>
                      </a:endParaRPr>
                    </a:p>
                  </a:txBody>
                  <a:tcPr marL="100584" marR="100584" marT="51816" marB="51816" anchor="b"/>
                </a:tc>
              </a:tr>
            </a:tbl>
          </a:graphicData>
        </a:graphic>
      </p:graphicFrame>
    </p:spTree>
    <p:extLst>
      <p:ext uri="{BB962C8B-B14F-4D97-AF65-F5344CB8AC3E}">
        <p14:creationId xmlns:p14="http://schemas.microsoft.com/office/powerpoint/2010/main" val="13436101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 y="345440"/>
            <a:ext cx="9136380" cy="949960"/>
          </a:xfrm>
        </p:spPr>
        <p:txBody>
          <a:bodyPr/>
          <a:lstStyle/>
          <a:p>
            <a:r>
              <a:rPr lang="en-US" sz="4500" dirty="0">
                <a:effectLst/>
                <a:latin typeface="Arial" pitchFamily="34" charset="0"/>
                <a:cs typeface="Arial" pitchFamily="34" charset="0"/>
              </a:rPr>
              <a:t>Antibiotics in long-term care</a:t>
            </a:r>
          </a:p>
        </p:txBody>
      </p:sp>
      <p:sp>
        <p:nvSpPr>
          <p:cNvPr id="3" name="Content Placeholder 2"/>
          <p:cNvSpPr>
            <a:spLocks noGrp="1"/>
          </p:cNvSpPr>
          <p:nvPr>
            <p:ph idx="1"/>
          </p:nvPr>
        </p:nvSpPr>
        <p:spPr>
          <a:xfrm>
            <a:off x="586740" y="2159000"/>
            <a:ext cx="9136380" cy="4404360"/>
          </a:xfrm>
        </p:spPr>
        <p:txBody>
          <a:bodyPr/>
          <a:lstStyle/>
          <a:p>
            <a:r>
              <a:rPr lang="en-US" sz="4000" dirty="0">
                <a:latin typeface="Arial" pitchFamily="34" charset="0"/>
                <a:cs typeface="Arial" pitchFamily="34" charset="0"/>
              </a:rPr>
              <a:t>2/3 elderly long-term care residents receive antibiotics every year.</a:t>
            </a:r>
          </a:p>
        </p:txBody>
      </p:sp>
    </p:spTree>
    <p:extLst>
      <p:ext uri="{BB962C8B-B14F-4D97-AF65-F5344CB8AC3E}">
        <p14:creationId xmlns:p14="http://schemas.microsoft.com/office/powerpoint/2010/main" val="37334580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1900" y="3303270"/>
            <a:ext cx="6202680" cy="3346450"/>
          </a:xfrm>
        </p:spPr>
        <p:txBody>
          <a:bodyPr/>
          <a:lstStyle/>
          <a:p>
            <a:pPr marL="0" indent="0">
              <a:buNone/>
            </a:pPr>
            <a:r>
              <a:rPr lang="en-US" sz="4500" b="1" dirty="0">
                <a:latin typeface="Arial" pitchFamily="34" charset="0"/>
                <a:cs typeface="Arial" pitchFamily="34" charset="0"/>
              </a:rPr>
              <a:t>How do they overlap?</a:t>
            </a:r>
          </a:p>
          <a:p>
            <a:r>
              <a:rPr lang="en-US" dirty="0" smtClean="0">
                <a:latin typeface="Arial" pitchFamily="34" charset="0"/>
                <a:cs typeface="Arial" pitchFamily="34" charset="0"/>
              </a:rPr>
              <a:t>Urinary tract infection</a:t>
            </a:r>
          </a:p>
          <a:p>
            <a:r>
              <a:rPr lang="en-US" dirty="0" smtClean="0">
                <a:latin typeface="Arial" pitchFamily="34" charset="0"/>
                <a:cs typeface="Arial" pitchFamily="34" charset="0"/>
              </a:rPr>
              <a:t>Asymptomatic bacteriuria</a:t>
            </a:r>
          </a:p>
          <a:p>
            <a:r>
              <a:rPr lang="en-US" dirty="0">
                <a:latin typeface="Arial" pitchFamily="34" charset="0"/>
                <a:cs typeface="Arial" pitchFamily="34" charset="0"/>
              </a:rPr>
              <a:t>F</a:t>
            </a:r>
            <a:r>
              <a:rPr lang="en-US" dirty="0" smtClean="0">
                <a:latin typeface="Arial" pitchFamily="34" charset="0"/>
                <a:cs typeface="Arial" pitchFamily="34" charset="0"/>
              </a:rPr>
              <a:t>alse-positive urinalysis</a:t>
            </a:r>
            <a:endParaRPr lang="en-US" dirty="0">
              <a:latin typeface="Arial" pitchFamily="34" charset="0"/>
              <a:cs typeface="Arial" pitchFamily="34" charset="0"/>
            </a:endParaRPr>
          </a:p>
        </p:txBody>
      </p:sp>
      <p:sp>
        <p:nvSpPr>
          <p:cNvPr id="5" name="Oval 4"/>
          <p:cNvSpPr/>
          <p:nvPr/>
        </p:nvSpPr>
        <p:spPr bwMode="auto">
          <a:xfrm>
            <a:off x="293370" y="259080"/>
            <a:ext cx="2305050" cy="2461260"/>
          </a:xfrm>
          <a:prstGeom prst="ellipse">
            <a:avLst/>
          </a:prstGeom>
          <a:solidFill>
            <a:schemeClr val="bg1"/>
          </a:solidFill>
          <a:ln w="76200" cap="flat" cmpd="sng" algn="ctr">
            <a:solidFill>
              <a:srgbClr val="FFFFFF"/>
            </a:solidFill>
            <a:prstDash val="solid"/>
            <a:round/>
            <a:headEnd type="none" w="med" len="med"/>
            <a:tailEnd type="none" w="med" len="med"/>
          </a:ln>
          <a:effectLst/>
          <a:extLst/>
        </p:spPr>
        <p:txBody>
          <a:bodyPr rot="0" spcFirstLastPara="0" vert="horz" wrap="none" lIns="101882" tIns="50941" rIns="101882" bIns="50941" numCol="1" spcCol="0" rtlCol="0" fromWordArt="0" anchor="ctr" anchorCtr="0" forceAA="0" compatLnSpc="1">
            <a:prstTxWarp prst="textNoShape">
              <a:avLst/>
            </a:prstTxWarp>
            <a:noAutofit/>
          </a:bodyPr>
          <a:lstStyle>
            <a:defPPr>
              <a:defRPr lang="en-US"/>
            </a:defPPr>
            <a:lvl1pPr algn="ctr" rtl="0" fontAlgn="base">
              <a:spcBef>
                <a:spcPct val="0"/>
              </a:spcBef>
              <a:spcAft>
                <a:spcPct val="0"/>
              </a:spcAft>
              <a:defRPr sz="2400" kern="1200">
                <a:solidFill>
                  <a:srgbClr val="800000"/>
                </a:solidFill>
                <a:latin typeface="Tahoma" pitchFamily="34" charset="0"/>
                <a:ea typeface="MS PGothic" pitchFamily="34" charset="-128"/>
                <a:cs typeface="+mn-cs"/>
              </a:defRPr>
            </a:lvl1pPr>
            <a:lvl2pPr marL="457200" algn="ctr" rtl="0" fontAlgn="base">
              <a:spcBef>
                <a:spcPct val="0"/>
              </a:spcBef>
              <a:spcAft>
                <a:spcPct val="0"/>
              </a:spcAft>
              <a:defRPr sz="2400" kern="1200">
                <a:solidFill>
                  <a:srgbClr val="800000"/>
                </a:solidFill>
                <a:latin typeface="Tahoma" pitchFamily="34" charset="0"/>
                <a:ea typeface="MS PGothic" pitchFamily="34" charset="-128"/>
                <a:cs typeface="+mn-cs"/>
              </a:defRPr>
            </a:lvl2pPr>
            <a:lvl3pPr marL="914400" algn="ctr" rtl="0" fontAlgn="base">
              <a:spcBef>
                <a:spcPct val="0"/>
              </a:spcBef>
              <a:spcAft>
                <a:spcPct val="0"/>
              </a:spcAft>
              <a:defRPr sz="2400" kern="1200">
                <a:solidFill>
                  <a:srgbClr val="800000"/>
                </a:solidFill>
                <a:latin typeface="Tahoma" pitchFamily="34" charset="0"/>
                <a:ea typeface="MS PGothic" pitchFamily="34" charset="-128"/>
                <a:cs typeface="+mn-cs"/>
              </a:defRPr>
            </a:lvl3pPr>
            <a:lvl4pPr marL="1371600" algn="ctr" rtl="0" fontAlgn="base">
              <a:spcBef>
                <a:spcPct val="0"/>
              </a:spcBef>
              <a:spcAft>
                <a:spcPct val="0"/>
              </a:spcAft>
              <a:defRPr sz="2400" kern="1200">
                <a:solidFill>
                  <a:srgbClr val="800000"/>
                </a:solidFill>
                <a:latin typeface="Tahoma" pitchFamily="34" charset="0"/>
                <a:ea typeface="MS PGothic" pitchFamily="34" charset="-128"/>
                <a:cs typeface="+mn-cs"/>
              </a:defRPr>
            </a:lvl4pPr>
            <a:lvl5pPr marL="1828800" algn="ctr" rtl="0" fontAlgn="base">
              <a:spcBef>
                <a:spcPct val="0"/>
              </a:spcBef>
              <a:spcAft>
                <a:spcPct val="0"/>
              </a:spcAft>
              <a:defRPr sz="2400" kern="1200">
                <a:solidFill>
                  <a:srgbClr val="800000"/>
                </a:solidFill>
                <a:latin typeface="Tahoma" pitchFamily="34" charset="0"/>
                <a:ea typeface="MS PGothic" pitchFamily="34" charset="-128"/>
                <a:cs typeface="+mn-cs"/>
              </a:defRPr>
            </a:lvl5pPr>
            <a:lvl6pPr marL="2286000" algn="l" defTabSz="914400" rtl="0" eaLnBrk="1" latinLnBrk="0" hangingPunct="1">
              <a:defRPr sz="2400" kern="1200">
                <a:solidFill>
                  <a:srgbClr val="800000"/>
                </a:solidFill>
                <a:latin typeface="Tahoma" pitchFamily="34" charset="0"/>
                <a:ea typeface="MS PGothic" pitchFamily="34" charset="-128"/>
                <a:cs typeface="+mn-cs"/>
              </a:defRPr>
            </a:lvl6pPr>
            <a:lvl7pPr marL="2743200" algn="l" defTabSz="914400" rtl="0" eaLnBrk="1" latinLnBrk="0" hangingPunct="1">
              <a:defRPr sz="2400" kern="1200">
                <a:solidFill>
                  <a:srgbClr val="800000"/>
                </a:solidFill>
                <a:latin typeface="Tahoma" pitchFamily="34" charset="0"/>
                <a:ea typeface="MS PGothic" pitchFamily="34" charset="-128"/>
                <a:cs typeface="+mn-cs"/>
              </a:defRPr>
            </a:lvl7pPr>
            <a:lvl8pPr marL="3200400" algn="l" defTabSz="914400" rtl="0" eaLnBrk="1" latinLnBrk="0" hangingPunct="1">
              <a:defRPr sz="2400" kern="1200">
                <a:solidFill>
                  <a:srgbClr val="800000"/>
                </a:solidFill>
                <a:latin typeface="Tahoma" pitchFamily="34" charset="0"/>
                <a:ea typeface="MS PGothic" pitchFamily="34" charset="-128"/>
                <a:cs typeface="+mn-cs"/>
              </a:defRPr>
            </a:lvl8pPr>
            <a:lvl9pPr marL="3657600" algn="l" defTabSz="914400" rtl="0" eaLnBrk="1" latinLnBrk="0" hangingPunct="1">
              <a:defRPr sz="2400" kern="1200">
                <a:solidFill>
                  <a:srgbClr val="800000"/>
                </a:solidFill>
                <a:latin typeface="Tahoma" pitchFamily="34" charset="0"/>
                <a:ea typeface="MS PGothic" pitchFamily="34" charset="-128"/>
                <a:cs typeface="+mn-cs"/>
              </a:defRPr>
            </a:lvl9pPr>
          </a:lstStyle>
          <a:p>
            <a:r>
              <a:rPr lang="en-US" sz="6000" b="1" dirty="0">
                <a:solidFill>
                  <a:srgbClr val="FFFFFF"/>
                </a:solidFill>
                <a:latin typeface="Tahoma" charset="0"/>
                <a:ea typeface="ＭＳ Ｐゴシック" charset="0"/>
              </a:rPr>
              <a:t>UTI</a:t>
            </a:r>
            <a:endParaRPr lang="en-US" sz="2200" b="1" dirty="0">
              <a:solidFill>
                <a:srgbClr val="FFFFFF"/>
              </a:solidFill>
              <a:latin typeface="Tahoma" charset="0"/>
              <a:ea typeface="ＭＳ Ｐゴシック" charset="0"/>
            </a:endParaRPr>
          </a:p>
        </p:txBody>
      </p:sp>
      <p:sp>
        <p:nvSpPr>
          <p:cNvPr id="6" name="Oval 5"/>
          <p:cNvSpPr/>
          <p:nvPr/>
        </p:nvSpPr>
        <p:spPr bwMode="auto">
          <a:xfrm>
            <a:off x="1341120" y="2072640"/>
            <a:ext cx="2305050" cy="2461260"/>
          </a:xfrm>
          <a:prstGeom prst="ellipse">
            <a:avLst/>
          </a:prstGeom>
          <a:solidFill>
            <a:schemeClr val="bg1"/>
          </a:solidFill>
          <a:ln w="76200" cap="flat" cmpd="sng" algn="ctr">
            <a:solidFill>
              <a:srgbClr val="FFFFFF"/>
            </a:solidFill>
            <a:prstDash val="solid"/>
            <a:round/>
            <a:headEnd type="none" w="med" len="med"/>
            <a:tailEnd type="none" w="med" len="med"/>
          </a:ln>
          <a:effectLst/>
          <a:extLst/>
        </p:spPr>
        <p:txBody>
          <a:bodyPr rot="0" spcFirstLastPara="0" vert="horz" wrap="none" lIns="101882" tIns="50941" rIns="101882" bIns="50941" numCol="1" spcCol="0" rtlCol="0" fromWordArt="0" anchor="ctr" anchorCtr="0" forceAA="0" compatLnSpc="1">
            <a:prstTxWarp prst="textNoShape">
              <a:avLst/>
            </a:prstTxWarp>
            <a:noAutofit/>
          </a:bodyPr>
          <a:lstStyle>
            <a:defPPr>
              <a:defRPr lang="en-US"/>
            </a:defPPr>
            <a:lvl1pPr algn="ctr" rtl="0" fontAlgn="base">
              <a:spcBef>
                <a:spcPct val="0"/>
              </a:spcBef>
              <a:spcAft>
                <a:spcPct val="0"/>
              </a:spcAft>
              <a:defRPr sz="2400" kern="1200">
                <a:solidFill>
                  <a:srgbClr val="800000"/>
                </a:solidFill>
                <a:latin typeface="Tahoma" pitchFamily="34" charset="0"/>
                <a:ea typeface="MS PGothic" pitchFamily="34" charset="-128"/>
                <a:cs typeface="+mn-cs"/>
              </a:defRPr>
            </a:lvl1pPr>
            <a:lvl2pPr marL="457200" algn="ctr" rtl="0" fontAlgn="base">
              <a:spcBef>
                <a:spcPct val="0"/>
              </a:spcBef>
              <a:spcAft>
                <a:spcPct val="0"/>
              </a:spcAft>
              <a:defRPr sz="2400" kern="1200">
                <a:solidFill>
                  <a:srgbClr val="800000"/>
                </a:solidFill>
                <a:latin typeface="Tahoma" pitchFamily="34" charset="0"/>
                <a:ea typeface="MS PGothic" pitchFamily="34" charset="-128"/>
                <a:cs typeface="+mn-cs"/>
              </a:defRPr>
            </a:lvl2pPr>
            <a:lvl3pPr marL="914400" algn="ctr" rtl="0" fontAlgn="base">
              <a:spcBef>
                <a:spcPct val="0"/>
              </a:spcBef>
              <a:spcAft>
                <a:spcPct val="0"/>
              </a:spcAft>
              <a:defRPr sz="2400" kern="1200">
                <a:solidFill>
                  <a:srgbClr val="800000"/>
                </a:solidFill>
                <a:latin typeface="Tahoma" pitchFamily="34" charset="0"/>
                <a:ea typeface="MS PGothic" pitchFamily="34" charset="-128"/>
                <a:cs typeface="+mn-cs"/>
              </a:defRPr>
            </a:lvl3pPr>
            <a:lvl4pPr marL="1371600" algn="ctr" rtl="0" fontAlgn="base">
              <a:spcBef>
                <a:spcPct val="0"/>
              </a:spcBef>
              <a:spcAft>
                <a:spcPct val="0"/>
              </a:spcAft>
              <a:defRPr sz="2400" kern="1200">
                <a:solidFill>
                  <a:srgbClr val="800000"/>
                </a:solidFill>
                <a:latin typeface="Tahoma" pitchFamily="34" charset="0"/>
                <a:ea typeface="MS PGothic" pitchFamily="34" charset="-128"/>
                <a:cs typeface="+mn-cs"/>
              </a:defRPr>
            </a:lvl4pPr>
            <a:lvl5pPr marL="1828800" algn="ctr" rtl="0" fontAlgn="base">
              <a:spcBef>
                <a:spcPct val="0"/>
              </a:spcBef>
              <a:spcAft>
                <a:spcPct val="0"/>
              </a:spcAft>
              <a:defRPr sz="2400" kern="1200">
                <a:solidFill>
                  <a:srgbClr val="800000"/>
                </a:solidFill>
                <a:latin typeface="Tahoma" pitchFamily="34" charset="0"/>
                <a:ea typeface="MS PGothic" pitchFamily="34" charset="-128"/>
                <a:cs typeface="+mn-cs"/>
              </a:defRPr>
            </a:lvl5pPr>
            <a:lvl6pPr marL="2286000" algn="l" defTabSz="914400" rtl="0" eaLnBrk="1" latinLnBrk="0" hangingPunct="1">
              <a:defRPr sz="2400" kern="1200">
                <a:solidFill>
                  <a:srgbClr val="800000"/>
                </a:solidFill>
                <a:latin typeface="Tahoma" pitchFamily="34" charset="0"/>
                <a:ea typeface="MS PGothic" pitchFamily="34" charset="-128"/>
                <a:cs typeface="+mn-cs"/>
              </a:defRPr>
            </a:lvl6pPr>
            <a:lvl7pPr marL="2743200" algn="l" defTabSz="914400" rtl="0" eaLnBrk="1" latinLnBrk="0" hangingPunct="1">
              <a:defRPr sz="2400" kern="1200">
                <a:solidFill>
                  <a:srgbClr val="800000"/>
                </a:solidFill>
                <a:latin typeface="Tahoma" pitchFamily="34" charset="0"/>
                <a:ea typeface="MS PGothic" pitchFamily="34" charset="-128"/>
                <a:cs typeface="+mn-cs"/>
              </a:defRPr>
            </a:lvl7pPr>
            <a:lvl8pPr marL="3200400" algn="l" defTabSz="914400" rtl="0" eaLnBrk="1" latinLnBrk="0" hangingPunct="1">
              <a:defRPr sz="2400" kern="1200">
                <a:solidFill>
                  <a:srgbClr val="800000"/>
                </a:solidFill>
                <a:latin typeface="Tahoma" pitchFamily="34" charset="0"/>
                <a:ea typeface="MS PGothic" pitchFamily="34" charset="-128"/>
                <a:cs typeface="+mn-cs"/>
              </a:defRPr>
            </a:lvl8pPr>
            <a:lvl9pPr marL="3657600" algn="l" defTabSz="914400" rtl="0" eaLnBrk="1" latinLnBrk="0" hangingPunct="1">
              <a:defRPr sz="2400" kern="1200">
                <a:solidFill>
                  <a:srgbClr val="800000"/>
                </a:solidFill>
                <a:latin typeface="Tahoma" pitchFamily="34" charset="0"/>
                <a:ea typeface="MS PGothic" pitchFamily="34" charset="-128"/>
                <a:cs typeface="+mn-cs"/>
              </a:defRPr>
            </a:lvl9pPr>
          </a:lstStyle>
          <a:p>
            <a:r>
              <a:rPr lang="en-US" sz="6000" b="1" dirty="0">
                <a:solidFill>
                  <a:srgbClr val="FFFFFF"/>
                </a:solidFill>
                <a:latin typeface="Tahoma" charset="0"/>
                <a:ea typeface="ＭＳ Ｐゴシック" charset="0"/>
              </a:rPr>
              <a:t>FPUA</a:t>
            </a:r>
            <a:endParaRPr lang="en-US" sz="2200" b="1" dirty="0">
              <a:solidFill>
                <a:srgbClr val="FFFFFF"/>
              </a:solidFill>
              <a:latin typeface="Tahoma" charset="0"/>
              <a:ea typeface="ＭＳ Ｐゴシック" charset="0"/>
            </a:endParaRPr>
          </a:p>
        </p:txBody>
      </p:sp>
      <p:sp>
        <p:nvSpPr>
          <p:cNvPr id="7" name="Oval 6"/>
          <p:cNvSpPr/>
          <p:nvPr/>
        </p:nvSpPr>
        <p:spPr bwMode="auto">
          <a:xfrm>
            <a:off x="2346960" y="259080"/>
            <a:ext cx="2305050" cy="2461260"/>
          </a:xfrm>
          <a:prstGeom prst="ellipse">
            <a:avLst/>
          </a:prstGeom>
          <a:solidFill>
            <a:schemeClr val="bg1"/>
          </a:solidFill>
          <a:ln w="76200" cap="flat" cmpd="sng" algn="ctr">
            <a:solidFill>
              <a:srgbClr val="FFFFFF"/>
            </a:solidFill>
            <a:prstDash val="solid"/>
            <a:round/>
            <a:headEnd type="none" w="med" len="med"/>
            <a:tailEnd type="none" w="med" len="med"/>
          </a:ln>
          <a:effectLst/>
          <a:extLst/>
        </p:spPr>
        <p:txBody>
          <a:bodyPr rot="0" spcFirstLastPara="0" vert="horz" wrap="none" lIns="101882" tIns="50941" rIns="101882" bIns="50941" numCol="1" spcCol="0" rtlCol="0" fromWordArt="0" anchor="ctr" anchorCtr="0" forceAA="0" compatLnSpc="1">
            <a:prstTxWarp prst="textNoShape">
              <a:avLst/>
            </a:prstTxWarp>
            <a:noAutofit/>
          </a:bodyPr>
          <a:lstStyle>
            <a:defPPr>
              <a:defRPr lang="en-US"/>
            </a:defPPr>
            <a:lvl1pPr algn="ctr" rtl="0" fontAlgn="base">
              <a:spcBef>
                <a:spcPct val="0"/>
              </a:spcBef>
              <a:spcAft>
                <a:spcPct val="0"/>
              </a:spcAft>
              <a:defRPr sz="2400" kern="1200">
                <a:solidFill>
                  <a:srgbClr val="800000"/>
                </a:solidFill>
                <a:latin typeface="Tahoma" pitchFamily="34" charset="0"/>
                <a:ea typeface="MS PGothic" pitchFamily="34" charset="-128"/>
                <a:cs typeface="+mn-cs"/>
              </a:defRPr>
            </a:lvl1pPr>
            <a:lvl2pPr marL="457200" algn="ctr" rtl="0" fontAlgn="base">
              <a:spcBef>
                <a:spcPct val="0"/>
              </a:spcBef>
              <a:spcAft>
                <a:spcPct val="0"/>
              </a:spcAft>
              <a:defRPr sz="2400" kern="1200">
                <a:solidFill>
                  <a:srgbClr val="800000"/>
                </a:solidFill>
                <a:latin typeface="Tahoma" pitchFamily="34" charset="0"/>
                <a:ea typeface="MS PGothic" pitchFamily="34" charset="-128"/>
                <a:cs typeface="+mn-cs"/>
              </a:defRPr>
            </a:lvl2pPr>
            <a:lvl3pPr marL="914400" algn="ctr" rtl="0" fontAlgn="base">
              <a:spcBef>
                <a:spcPct val="0"/>
              </a:spcBef>
              <a:spcAft>
                <a:spcPct val="0"/>
              </a:spcAft>
              <a:defRPr sz="2400" kern="1200">
                <a:solidFill>
                  <a:srgbClr val="800000"/>
                </a:solidFill>
                <a:latin typeface="Tahoma" pitchFamily="34" charset="0"/>
                <a:ea typeface="MS PGothic" pitchFamily="34" charset="-128"/>
                <a:cs typeface="+mn-cs"/>
              </a:defRPr>
            </a:lvl3pPr>
            <a:lvl4pPr marL="1371600" algn="ctr" rtl="0" fontAlgn="base">
              <a:spcBef>
                <a:spcPct val="0"/>
              </a:spcBef>
              <a:spcAft>
                <a:spcPct val="0"/>
              </a:spcAft>
              <a:defRPr sz="2400" kern="1200">
                <a:solidFill>
                  <a:srgbClr val="800000"/>
                </a:solidFill>
                <a:latin typeface="Tahoma" pitchFamily="34" charset="0"/>
                <a:ea typeface="MS PGothic" pitchFamily="34" charset="-128"/>
                <a:cs typeface="+mn-cs"/>
              </a:defRPr>
            </a:lvl4pPr>
            <a:lvl5pPr marL="1828800" algn="ctr" rtl="0" fontAlgn="base">
              <a:spcBef>
                <a:spcPct val="0"/>
              </a:spcBef>
              <a:spcAft>
                <a:spcPct val="0"/>
              </a:spcAft>
              <a:defRPr sz="2400" kern="1200">
                <a:solidFill>
                  <a:srgbClr val="800000"/>
                </a:solidFill>
                <a:latin typeface="Tahoma" pitchFamily="34" charset="0"/>
                <a:ea typeface="MS PGothic" pitchFamily="34" charset="-128"/>
                <a:cs typeface="+mn-cs"/>
              </a:defRPr>
            </a:lvl5pPr>
            <a:lvl6pPr marL="2286000" algn="l" defTabSz="914400" rtl="0" eaLnBrk="1" latinLnBrk="0" hangingPunct="1">
              <a:defRPr sz="2400" kern="1200">
                <a:solidFill>
                  <a:srgbClr val="800000"/>
                </a:solidFill>
                <a:latin typeface="Tahoma" pitchFamily="34" charset="0"/>
                <a:ea typeface="MS PGothic" pitchFamily="34" charset="-128"/>
                <a:cs typeface="+mn-cs"/>
              </a:defRPr>
            </a:lvl6pPr>
            <a:lvl7pPr marL="2743200" algn="l" defTabSz="914400" rtl="0" eaLnBrk="1" latinLnBrk="0" hangingPunct="1">
              <a:defRPr sz="2400" kern="1200">
                <a:solidFill>
                  <a:srgbClr val="800000"/>
                </a:solidFill>
                <a:latin typeface="Tahoma" pitchFamily="34" charset="0"/>
                <a:ea typeface="MS PGothic" pitchFamily="34" charset="-128"/>
                <a:cs typeface="+mn-cs"/>
              </a:defRPr>
            </a:lvl7pPr>
            <a:lvl8pPr marL="3200400" algn="l" defTabSz="914400" rtl="0" eaLnBrk="1" latinLnBrk="0" hangingPunct="1">
              <a:defRPr sz="2400" kern="1200">
                <a:solidFill>
                  <a:srgbClr val="800000"/>
                </a:solidFill>
                <a:latin typeface="Tahoma" pitchFamily="34" charset="0"/>
                <a:ea typeface="MS PGothic" pitchFamily="34" charset="-128"/>
                <a:cs typeface="+mn-cs"/>
              </a:defRPr>
            </a:lvl8pPr>
            <a:lvl9pPr marL="3657600" algn="l" defTabSz="914400" rtl="0" eaLnBrk="1" latinLnBrk="0" hangingPunct="1">
              <a:defRPr sz="2400" kern="1200">
                <a:solidFill>
                  <a:srgbClr val="800000"/>
                </a:solidFill>
                <a:latin typeface="Tahoma" pitchFamily="34" charset="0"/>
                <a:ea typeface="MS PGothic" pitchFamily="34" charset="-128"/>
                <a:cs typeface="+mn-cs"/>
              </a:defRPr>
            </a:lvl9pPr>
          </a:lstStyle>
          <a:p>
            <a:r>
              <a:rPr lang="en-US" sz="6000" b="1" dirty="0">
                <a:solidFill>
                  <a:srgbClr val="FFFFFF"/>
                </a:solidFill>
                <a:latin typeface="Tahoma" charset="0"/>
                <a:ea typeface="ＭＳ Ｐゴシック" charset="0"/>
              </a:rPr>
              <a:t>ASB</a:t>
            </a:r>
            <a:endParaRPr lang="en-US" sz="2200" b="1" dirty="0">
              <a:solidFill>
                <a:srgbClr val="FFFFFF"/>
              </a:solidFill>
              <a:latin typeface="Tahoma" charset="0"/>
              <a:ea typeface="ＭＳ Ｐゴシック" charset="0"/>
            </a:endParaRPr>
          </a:p>
        </p:txBody>
      </p:sp>
    </p:spTree>
    <p:extLst>
      <p:ext uri="{BB962C8B-B14F-4D97-AF65-F5344CB8AC3E}">
        <p14:creationId xmlns:p14="http://schemas.microsoft.com/office/powerpoint/2010/main" val="28525214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259080"/>
            <a:ext cx="8968740" cy="949960"/>
          </a:xfrm>
        </p:spPr>
        <p:txBody>
          <a:bodyPr/>
          <a:lstStyle/>
          <a:p>
            <a:r>
              <a:rPr lang="en-US" dirty="0" smtClean="0">
                <a:latin typeface="Arial" pitchFamily="34" charset="0"/>
                <a:cs typeface="Arial" pitchFamily="34" charset="0"/>
              </a:rPr>
              <a:t>Overlapping Sets</a:t>
            </a:r>
            <a:endParaRPr lang="en-US" dirty="0">
              <a:latin typeface="Arial" pitchFamily="34" charset="0"/>
              <a:cs typeface="Arial" pitchFamily="34" charset="0"/>
            </a:endParaRPr>
          </a:p>
        </p:txBody>
      </p:sp>
      <p:sp>
        <p:nvSpPr>
          <p:cNvPr id="3" name="Content Placeholder 2"/>
          <p:cNvSpPr>
            <a:spLocks noGrp="1"/>
          </p:cNvSpPr>
          <p:nvPr>
            <p:ph idx="1"/>
          </p:nvPr>
        </p:nvSpPr>
        <p:spPr>
          <a:xfrm>
            <a:off x="754380" y="1381760"/>
            <a:ext cx="8968740" cy="5440680"/>
          </a:xfrm>
        </p:spPr>
        <p:txBody>
          <a:bodyPr/>
          <a:lstStyle/>
          <a:p>
            <a:r>
              <a:rPr lang="en-US" sz="3100" dirty="0">
                <a:latin typeface="Arial" pitchFamily="34" charset="0"/>
                <a:cs typeface="Arial" pitchFamily="34" charset="0"/>
              </a:rPr>
              <a:t>When there are </a:t>
            </a:r>
            <a:r>
              <a:rPr lang="en-US" sz="3100" b="1" dirty="0">
                <a:latin typeface="Arial" pitchFamily="34" charset="0"/>
                <a:cs typeface="Arial" pitchFamily="34" charset="0"/>
              </a:rPr>
              <a:t>no symptoms</a:t>
            </a:r>
            <a:r>
              <a:rPr lang="en-US" sz="3100" dirty="0">
                <a:latin typeface="Arial" pitchFamily="34" charset="0"/>
                <a:cs typeface="Arial" pitchFamily="34" charset="0"/>
              </a:rPr>
              <a:t>:</a:t>
            </a:r>
          </a:p>
          <a:p>
            <a:pPr lvl="1"/>
            <a:r>
              <a:rPr lang="en-US" dirty="0" smtClean="0">
                <a:latin typeface="Arial" pitchFamily="34" charset="0"/>
                <a:cs typeface="Arial" pitchFamily="34" charset="0"/>
              </a:rPr>
              <a:t>Positive urine dip is meaningless.</a:t>
            </a:r>
          </a:p>
          <a:p>
            <a:pPr lvl="1"/>
            <a:r>
              <a:rPr lang="en-US" dirty="0" smtClean="0">
                <a:latin typeface="Arial" pitchFamily="34" charset="0"/>
                <a:cs typeface="Arial" pitchFamily="34" charset="0"/>
              </a:rPr>
              <a:t>Positive urinalysis is meaningless.</a:t>
            </a:r>
          </a:p>
          <a:p>
            <a:pPr lvl="1"/>
            <a:r>
              <a:rPr lang="en-US" dirty="0" smtClean="0">
                <a:latin typeface="Arial" pitchFamily="34" charset="0"/>
                <a:cs typeface="Arial" pitchFamily="34" charset="0"/>
              </a:rPr>
              <a:t>Positive urine culture is just ASB.</a:t>
            </a:r>
          </a:p>
          <a:p>
            <a:r>
              <a:rPr lang="en-US" sz="3100" dirty="0">
                <a:latin typeface="Arial" pitchFamily="34" charset="0"/>
                <a:cs typeface="Arial" pitchFamily="34" charset="0"/>
              </a:rPr>
              <a:t>When symptoms are </a:t>
            </a:r>
            <a:r>
              <a:rPr lang="en-US" sz="3100" b="1" dirty="0">
                <a:latin typeface="Arial" pitchFamily="34" charset="0"/>
                <a:cs typeface="Arial" pitchFamily="34" charset="0"/>
              </a:rPr>
              <a:t>present</a:t>
            </a:r>
            <a:r>
              <a:rPr lang="en-US" sz="3100" dirty="0">
                <a:latin typeface="Arial" pitchFamily="34" charset="0"/>
                <a:cs typeface="Arial" pitchFamily="34" charset="0"/>
              </a:rPr>
              <a:t>:</a:t>
            </a:r>
          </a:p>
          <a:p>
            <a:pPr lvl="1"/>
            <a:r>
              <a:rPr lang="en-US" dirty="0">
                <a:latin typeface="Arial" pitchFamily="34" charset="0"/>
                <a:cs typeface="Arial" pitchFamily="34" charset="0"/>
              </a:rPr>
              <a:t>O</a:t>
            </a:r>
            <a:r>
              <a:rPr lang="en-US" dirty="0" smtClean="0">
                <a:latin typeface="Arial" pitchFamily="34" charset="0"/>
                <a:cs typeface="Arial" pitchFamily="34" charset="0"/>
              </a:rPr>
              <a:t>nly urine culture can rule out UTI.</a:t>
            </a:r>
          </a:p>
          <a:p>
            <a:r>
              <a:rPr lang="en-US" sz="3100" dirty="0">
                <a:latin typeface="Arial" pitchFamily="34" charset="0"/>
                <a:cs typeface="Arial" pitchFamily="34" charset="0"/>
              </a:rPr>
              <a:t>Regardless of symptoms:</a:t>
            </a:r>
          </a:p>
          <a:p>
            <a:pPr lvl="1"/>
            <a:r>
              <a:rPr lang="en-US" dirty="0" smtClean="0">
                <a:latin typeface="Arial" pitchFamily="34" charset="0"/>
                <a:cs typeface="Arial" pitchFamily="34" charset="0"/>
              </a:rPr>
              <a:t>Poor urine collection technique causes false-positive urinalysis.</a:t>
            </a:r>
            <a:endParaRPr lang="en-US" dirty="0">
              <a:latin typeface="Arial" pitchFamily="34" charset="0"/>
              <a:cs typeface="Arial" pitchFamily="34" charset="0"/>
            </a:endParaRPr>
          </a:p>
        </p:txBody>
      </p:sp>
    </p:spTree>
    <p:extLst>
      <p:ext uri="{BB962C8B-B14F-4D97-AF65-F5344CB8AC3E}">
        <p14:creationId xmlns:p14="http://schemas.microsoft.com/office/powerpoint/2010/main" val="6292189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68740" cy="949960"/>
          </a:xfrm>
        </p:spPr>
        <p:txBody>
          <a:bodyPr/>
          <a:lstStyle/>
          <a:p>
            <a:r>
              <a:rPr lang="en-US" dirty="0" smtClean="0">
                <a:effectLst/>
              </a:rPr>
              <a:t>Is it really so complicated?</a:t>
            </a:r>
            <a:endParaRPr lang="en-US" dirty="0">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140"/>
            <a:ext cx="10058400" cy="5767546"/>
          </a:xfrm>
          <a:prstGeom prst="rect">
            <a:avLst/>
          </a:prstGeom>
        </p:spPr>
      </p:pic>
    </p:spTree>
    <p:extLst>
      <p:ext uri="{BB962C8B-B14F-4D97-AF65-F5344CB8AC3E}">
        <p14:creationId xmlns:p14="http://schemas.microsoft.com/office/powerpoint/2010/main" val="15773999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2807"/>
            <a:ext cx="10058400" cy="4329515"/>
          </a:xfrm>
          <a:prstGeom prst="rect">
            <a:avLst/>
          </a:prstGeom>
        </p:spPr>
      </p:pic>
    </p:spTree>
    <p:extLst>
      <p:ext uri="{BB962C8B-B14F-4D97-AF65-F5344CB8AC3E}">
        <p14:creationId xmlns:p14="http://schemas.microsoft.com/office/powerpoint/2010/main" val="7010292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31333" y="0"/>
            <a:ext cx="8428566" cy="7772400"/>
          </a:xfrm>
          <a:prstGeom prst="rect">
            <a:avLst/>
          </a:prstGeom>
        </p:spPr>
      </p:pic>
    </p:spTree>
    <p:extLst>
      <p:ext uri="{BB962C8B-B14F-4D97-AF65-F5344CB8AC3E}">
        <p14:creationId xmlns:p14="http://schemas.microsoft.com/office/powerpoint/2010/main" val="19526135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 y="345440"/>
            <a:ext cx="9555480" cy="1899920"/>
          </a:xfrm>
        </p:spPr>
        <p:txBody>
          <a:bodyPr/>
          <a:lstStyle/>
          <a:p>
            <a:r>
              <a:rPr lang="en-US" sz="4500" dirty="0">
                <a:effectLst/>
                <a:latin typeface="Arial" pitchFamily="34" charset="0"/>
                <a:cs typeface="Arial" pitchFamily="34" charset="0"/>
              </a:rPr>
              <a:t>Let’s review the ways of getting the sample:</a:t>
            </a:r>
          </a:p>
        </p:txBody>
      </p:sp>
      <p:sp>
        <p:nvSpPr>
          <p:cNvPr id="3" name="Content Placeholder 2"/>
          <p:cNvSpPr>
            <a:spLocks noGrp="1"/>
          </p:cNvSpPr>
          <p:nvPr>
            <p:ph idx="1"/>
          </p:nvPr>
        </p:nvSpPr>
        <p:spPr>
          <a:xfrm>
            <a:off x="754380" y="2763520"/>
            <a:ext cx="8968740" cy="3799840"/>
          </a:xfrm>
        </p:spPr>
        <p:txBody>
          <a:bodyPr/>
          <a:lstStyle/>
          <a:p>
            <a:r>
              <a:rPr lang="en-US" dirty="0" err="1" smtClean="0">
                <a:latin typeface="Arial" pitchFamily="34" charset="0"/>
                <a:cs typeface="Arial" pitchFamily="34" charset="0"/>
              </a:rPr>
              <a:t>Suprapubic</a:t>
            </a:r>
            <a:r>
              <a:rPr lang="en-US" dirty="0" smtClean="0">
                <a:latin typeface="Arial" pitchFamily="34" charset="0"/>
                <a:cs typeface="Arial" pitchFamily="34" charset="0"/>
              </a:rPr>
              <a:t> aspiration</a:t>
            </a:r>
          </a:p>
          <a:p>
            <a:r>
              <a:rPr lang="en-US" dirty="0" smtClean="0">
                <a:latin typeface="Arial" pitchFamily="34" charset="0"/>
                <a:cs typeface="Arial" pitchFamily="34" charset="0"/>
              </a:rPr>
              <a:t>Catheter</a:t>
            </a:r>
          </a:p>
          <a:p>
            <a:r>
              <a:rPr lang="en-US" dirty="0" smtClean="0">
                <a:latin typeface="Arial" pitchFamily="34" charset="0"/>
                <a:cs typeface="Arial" pitchFamily="34" charset="0"/>
              </a:rPr>
              <a:t>Midstream clean-catch</a:t>
            </a:r>
          </a:p>
          <a:p>
            <a:r>
              <a:rPr lang="en-US" dirty="0" smtClean="0">
                <a:latin typeface="Arial" pitchFamily="34" charset="0"/>
                <a:cs typeface="Arial" pitchFamily="34" charset="0"/>
              </a:rPr>
              <a:t>First-void non-clean-catch</a:t>
            </a:r>
          </a:p>
        </p:txBody>
      </p:sp>
    </p:spTree>
    <p:extLst>
      <p:ext uri="{BB962C8B-B14F-4D97-AF65-F5344CB8AC3E}">
        <p14:creationId xmlns:p14="http://schemas.microsoft.com/office/powerpoint/2010/main" val="8917364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1381760"/>
          </a:xfrm>
        </p:spPr>
        <p:txBody>
          <a:bodyPr/>
          <a:lstStyle/>
          <a:p>
            <a:r>
              <a:rPr lang="en-US" dirty="0" smtClean="0">
                <a:effectLst/>
                <a:latin typeface="Arial" pitchFamily="34" charset="0"/>
                <a:cs typeface="Arial" pitchFamily="34" charset="0"/>
              </a:rPr>
              <a:t>Needle aspiration and catheterization:</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2504440"/>
            <a:ext cx="8968740" cy="4836160"/>
          </a:xfrm>
        </p:spPr>
        <p:txBody>
          <a:bodyPr/>
          <a:lstStyle/>
          <a:p>
            <a:r>
              <a:rPr lang="en-US" dirty="0" smtClean="0">
                <a:latin typeface="Arial" pitchFamily="34" charset="0"/>
                <a:cs typeface="Arial" pitchFamily="34" charset="0"/>
              </a:rPr>
              <a:t>Safe, but uncomfortable</a:t>
            </a:r>
          </a:p>
          <a:p>
            <a:r>
              <a:rPr lang="en-US" dirty="0" smtClean="0">
                <a:latin typeface="Arial" pitchFamily="34" charset="0"/>
                <a:cs typeface="Arial" pitchFamily="34" charset="0"/>
              </a:rPr>
              <a:t>Highly accurate, </a:t>
            </a:r>
            <a:r>
              <a:rPr lang="en-US" dirty="0">
                <a:latin typeface="Arial" pitchFamily="34" charset="0"/>
                <a:cs typeface="Arial" pitchFamily="34" charset="0"/>
              </a:rPr>
              <a:t>but only for the presence of </a:t>
            </a:r>
            <a:r>
              <a:rPr lang="en-US" dirty="0" smtClean="0">
                <a:latin typeface="Arial" pitchFamily="34" charset="0"/>
                <a:cs typeface="Arial" pitchFamily="34" charset="0"/>
              </a:rPr>
              <a:t>bacteria, not the presence of infection</a:t>
            </a:r>
            <a:endParaRPr lang="en-US" dirty="0" smtClean="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13822770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Midstream Clean-Catch</a:t>
            </a:r>
            <a:endParaRPr lang="en-US" dirty="0">
              <a:effectLst/>
              <a:latin typeface="Arial" pitchFamily="34" charset="0"/>
              <a:cs typeface="Arial" pitchFamily="34" charset="0"/>
            </a:endParaRPr>
          </a:p>
        </p:txBody>
      </p:sp>
      <p:sp>
        <p:nvSpPr>
          <p:cNvPr id="3" name="Content Placeholder 2"/>
          <p:cNvSpPr>
            <a:spLocks noGrp="1"/>
          </p:cNvSpPr>
          <p:nvPr>
            <p:ph idx="1"/>
          </p:nvPr>
        </p:nvSpPr>
        <p:spPr/>
        <p:txBody>
          <a:bodyPr/>
          <a:lstStyle/>
          <a:p>
            <a:pPr>
              <a:lnSpc>
                <a:spcPct val="120000"/>
              </a:lnSpc>
              <a:spcAft>
                <a:spcPts val="1337"/>
              </a:spcAft>
            </a:pPr>
            <a:r>
              <a:rPr lang="en-US" sz="4500" dirty="0">
                <a:latin typeface="Arial" pitchFamily="34" charset="0"/>
                <a:cs typeface="Arial" pitchFamily="34" charset="0"/>
              </a:rPr>
              <a:t>Methods vary wildly</a:t>
            </a:r>
          </a:p>
          <a:p>
            <a:pPr lvl="1">
              <a:lnSpc>
                <a:spcPct val="120000"/>
              </a:lnSpc>
            </a:pPr>
            <a:r>
              <a:rPr lang="en-US" sz="3600" dirty="0">
                <a:latin typeface="Arial" pitchFamily="34" charset="0"/>
                <a:cs typeface="Arial" pitchFamily="34" charset="0"/>
              </a:rPr>
              <a:t>Textbook to textbook</a:t>
            </a:r>
          </a:p>
          <a:p>
            <a:pPr lvl="1">
              <a:lnSpc>
                <a:spcPct val="120000"/>
              </a:lnSpc>
            </a:pPr>
            <a:r>
              <a:rPr lang="en-US" sz="3600" dirty="0">
                <a:latin typeface="Arial" pitchFamily="34" charset="0"/>
                <a:cs typeface="Arial" pitchFamily="34" charset="0"/>
              </a:rPr>
              <a:t>Hospital to hospital</a:t>
            </a:r>
          </a:p>
          <a:p>
            <a:pPr lvl="1">
              <a:lnSpc>
                <a:spcPct val="120000"/>
              </a:lnSpc>
            </a:pPr>
            <a:r>
              <a:rPr lang="en-US" sz="3600" dirty="0">
                <a:latin typeface="Arial" pitchFamily="34" charset="0"/>
                <a:cs typeface="Arial" pitchFamily="34" charset="0"/>
              </a:rPr>
              <a:t>Nurse to nurse</a:t>
            </a:r>
          </a:p>
          <a:p>
            <a:pPr lvl="1">
              <a:lnSpc>
                <a:spcPct val="120000"/>
              </a:lnSpc>
            </a:pPr>
            <a:r>
              <a:rPr lang="en-US" sz="3600" dirty="0">
                <a:latin typeface="Arial" pitchFamily="34" charset="0"/>
                <a:cs typeface="Arial" pitchFamily="34" charset="0"/>
              </a:rPr>
              <a:t>Doctor to doctor</a:t>
            </a:r>
          </a:p>
        </p:txBody>
      </p:sp>
    </p:spTree>
    <p:extLst>
      <p:ext uri="{BB962C8B-B14F-4D97-AF65-F5344CB8AC3E}">
        <p14:creationId xmlns:p14="http://schemas.microsoft.com/office/powerpoint/2010/main" val="17790150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Midstream Clean-Catch</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1899920"/>
            <a:ext cx="8968740" cy="4663440"/>
          </a:xfrm>
        </p:spPr>
        <p:txBody>
          <a:bodyPr/>
          <a:lstStyle/>
          <a:p>
            <a:pPr>
              <a:spcAft>
                <a:spcPts val="1337"/>
              </a:spcAft>
            </a:pPr>
            <a:r>
              <a:rPr lang="en-US" sz="4500" b="1" dirty="0">
                <a:latin typeface="Arial" pitchFamily="34" charset="0"/>
                <a:cs typeface="Arial" pitchFamily="34" charset="0"/>
              </a:rPr>
              <a:t>Difficult for the elderly</a:t>
            </a:r>
          </a:p>
          <a:p>
            <a:pPr lvl="1"/>
            <a:r>
              <a:rPr lang="en-US" sz="4000" dirty="0">
                <a:latin typeface="Arial" pitchFamily="34" charset="0"/>
                <a:cs typeface="Arial" pitchFamily="34" charset="0"/>
              </a:rPr>
              <a:t>Cognitive limitations</a:t>
            </a:r>
          </a:p>
          <a:p>
            <a:pPr lvl="1"/>
            <a:r>
              <a:rPr lang="en-US" sz="4000" dirty="0">
                <a:latin typeface="Arial" pitchFamily="34" charset="0"/>
                <a:cs typeface="Arial" pitchFamily="34" charset="0"/>
              </a:rPr>
              <a:t>Short-term memory limitations</a:t>
            </a:r>
          </a:p>
          <a:p>
            <a:pPr lvl="1"/>
            <a:r>
              <a:rPr lang="en-US" sz="4000" dirty="0">
                <a:latin typeface="Arial" pitchFamily="34" charset="0"/>
                <a:cs typeface="Arial" pitchFamily="34" charset="0"/>
              </a:rPr>
              <a:t>Physical limitations</a:t>
            </a:r>
          </a:p>
        </p:txBody>
      </p:sp>
    </p:spTree>
    <p:extLst>
      <p:ext uri="{BB962C8B-B14F-4D97-AF65-F5344CB8AC3E}">
        <p14:creationId xmlns:p14="http://schemas.microsoft.com/office/powerpoint/2010/main" val="2404126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345440"/>
            <a:ext cx="9304020" cy="949960"/>
          </a:xfrm>
        </p:spPr>
        <p:txBody>
          <a:bodyPr/>
          <a:lstStyle/>
          <a:p>
            <a:r>
              <a:rPr lang="en-US" dirty="0" smtClean="0">
                <a:effectLst/>
                <a:latin typeface="Arial" pitchFamily="34" charset="0"/>
                <a:cs typeface="Arial" pitchFamily="34" charset="0"/>
              </a:rPr>
              <a:t>Midstream Clean-Catch</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419100" y="1727200"/>
            <a:ext cx="9304020" cy="4836160"/>
          </a:xfrm>
        </p:spPr>
        <p:txBody>
          <a:bodyPr/>
          <a:lstStyle/>
          <a:p>
            <a:r>
              <a:rPr lang="en-US" sz="4000" dirty="0">
                <a:latin typeface="Arial" pitchFamily="34" charset="0"/>
                <a:cs typeface="Arial" pitchFamily="34" charset="0"/>
              </a:rPr>
              <a:t>Best-case scenario for accuracy:</a:t>
            </a:r>
          </a:p>
          <a:p>
            <a:pPr lvl="1"/>
            <a:r>
              <a:rPr lang="en-US" sz="3600" dirty="0">
                <a:latin typeface="Arial" pitchFamily="34" charset="0"/>
                <a:cs typeface="Arial" pitchFamily="34" charset="0"/>
              </a:rPr>
              <a:t>False positive: 22%</a:t>
            </a:r>
          </a:p>
          <a:p>
            <a:pPr lvl="1"/>
            <a:r>
              <a:rPr lang="en-US" sz="3600" dirty="0">
                <a:latin typeface="Arial" pitchFamily="34" charset="0"/>
                <a:cs typeface="Arial" pitchFamily="34" charset="0"/>
              </a:rPr>
              <a:t>False negative: 23%</a:t>
            </a:r>
          </a:p>
          <a:p>
            <a:r>
              <a:rPr lang="en-US" sz="4000" i="1" dirty="0">
                <a:solidFill>
                  <a:srgbClr val="1C1C1C"/>
                </a:solidFill>
                <a:latin typeface="Arial" pitchFamily="34" charset="0"/>
                <a:cs typeface="Arial" pitchFamily="34" charset="0"/>
              </a:rPr>
              <a:t>For the </a:t>
            </a:r>
            <a:r>
              <a:rPr lang="en-US" sz="4000" b="1" i="1" dirty="0">
                <a:solidFill>
                  <a:srgbClr val="1C1C1C"/>
                </a:solidFill>
                <a:latin typeface="Arial" pitchFamily="34" charset="0"/>
                <a:cs typeface="Arial" pitchFamily="34" charset="0"/>
              </a:rPr>
              <a:t>presence</a:t>
            </a:r>
            <a:r>
              <a:rPr lang="en-US" sz="4000" i="1" dirty="0">
                <a:solidFill>
                  <a:srgbClr val="1C1C1C"/>
                </a:solidFill>
                <a:latin typeface="Arial" pitchFamily="34" charset="0"/>
                <a:cs typeface="Arial" pitchFamily="34" charset="0"/>
              </a:rPr>
              <a:t> of bacteria only!</a:t>
            </a:r>
            <a:endParaRPr lang="en-US" sz="4000" dirty="0">
              <a:solidFill>
                <a:srgbClr val="1C1C1C"/>
              </a:solidFill>
              <a:latin typeface="Arial" pitchFamily="34" charset="0"/>
              <a:cs typeface="Arial" pitchFamily="34" charset="0"/>
            </a:endParaRPr>
          </a:p>
        </p:txBody>
      </p:sp>
    </p:spTree>
    <p:extLst>
      <p:ext uri="{BB962C8B-B14F-4D97-AF65-F5344CB8AC3E}">
        <p14:creationId xmlns:p14="http://schemas.microsoft.com/office/powerpoint/2010/main" val="27565890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5440"/>
            <a:ext cx="10058400" cy="1381760"/>
          </a:xfrm>
        </p:spPr>
        <p:txBody>
          <a:bodyPr/>
          <a:lstStyle/>
          <a:p>
            <a:r>
              <a:rPr lang="en-US" dirty="0" smtClean="0">
                <a:effectLst/>
                <a:latin typeface="Arial" pitchFamily="34" charset="0"/>
                <a:cs typeface="Arial" pitchFamily="34" charset="0"/>
              </a:rPr>
              <a:t>Facts about</a:t>
            </a:r>
            <a:br>
              <a:rPr lang="en-US" dirty="0" smtClean="0">
                <a:effectLst/>
                <a:latin typeface="Arial" pitchFamily="34" charset="0"/>
                <a:cs typeface="Arial" pitchFamily="34" charset="0"/>
              </a:rPr>
            </a:br>
            <a:r>
              <a:rPr lang="en-US" dirty="0" smtClean="0">
                <a:effectLst/>
                <a:latin typeface="Arial" pitchFamily="34" charset="0"/>
                <a:cs typeface="Arial" pitchFamily="34" charset="0"/>
              </a:rPr>
              <a:t>Midstream Clean-Catch samples</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419100" y="2418080"/>
            <a:ext cx="9471660" cy="4145280"/>
          </a:xfrm>
        </p:spPr>
        <p:txBody>
          <a:bodyPr/>
          <a:lstStyle/>
          <a:p>
            <a:r>
              <a:rPr lang="en-US" sz="3100" dirty="0">
                <a:latin typeface="Arial" pitchFamily="34" charset="0"/>
                <a:cs typeface="Arial" pitchFamily="34" charset="0"/>
              </a:rPr>
              <a:t>No symptoms + no </a:t>
            </a:r>
            <a:r>
              <a:rPr lang="en-US" sz="3100" dirty="0" err="1">
                <a:latin typeface="Arial" pitchFamily="34" charset="0"/>
                <a:cs typeface="Arial" pitchFamily="34" charset="0"/>
              </a:rPr>
              <a:t>pyuria</a:t>
            </a:r>
            <a:r>
              <a:rPr lang="en-US" sz="3100" dirty="0">
                <a:latin typeface="Arial" pitchFamily="34" charset="0"/>
                <a:cs typeface="Arial" pitchFamily="34" charset="0"/>
              </a:rPr>
              <a:t> = no infection</a:t>
            </a:r>
          </a:p>
          <a:p>
            <a:r>
              <a:rPr lang="en-US" sz="3100" dirty="0" err="1">
                <a:latin typeface="Arial" pitchFamily="34" charset="0"/>
                <a:cs typeface="Arial" pitchFamily="34" charset="0"/>
              </a:rPr>
              <a:t>Pyuria</a:t>
            </a:r>
            <a:r>
              <a:rPr lang="en-US" sz="3100" dirty="0">
                <a:latin typeface="Arial" pitchFamily="34" charset="0"/>
                <a:cs typeface="Arial" pitchFamily="34" charset="0"/>
              </a:rPr>
              <a:t> without symptoms </a:t>
            </a:r>
            <a:r>
              <a:rPr lang="en-US" sz="4000" dirty="0">
                <a:latin typeface="Arial" pitchFamily="34" charset="0"/>
                <a:cs typeface="Arial" pitchFamily="34" charset="0"/>
              </a:rPr>
              <a:t>≠</a:t>
            </a:r>
            <a:r>
              <a:rPr lang="en-US" sz="3100" dirty="0">
                <a:latin typeface="Arial" pitchFamily="34" charset="0"/>
                <a:cs typeface="Arial" pitchFamily="34" charset="0"/>
              </a:rPr>
              <a:t> infection</a:t>
            </a:r>
          </a:p>
          <a:p>
            <a:r>
              <a:rPr lang="en-US" sz="3100" dirty="0">
                <a:latin typeface="Arial" pitchFamily="34" charset="0"/>
                <a:cs typeface="Arial" pitchFamily="34" charset="0"/>
              </a:rPr>
              <a:t>Symptoms with negative dipstick </a:t>
            </a:r>
            <a:r>
              <a:rPr lang="en-US" sz="4000" dirty="0">
                <a:latin typeface="Arial" pitchFamily="34" charset="0"/>
                <a:cs typeface="Arial" pitchFamily="34" charset="0"/>
              </a:rPr>
              <a:t>≠</a:t>
            </a:r>
            <a:r>
              <a:rPr lang="en-US" sz="3100" dirty="0">
                <a:latin typeface="Arial" pitchFamily="34" charset="0"/>
                <a:cs typeface="Arial" pitchFamily="34" charset="0"/>
              </a:rPr>
              <a:t> no infection</a:t>
            </a:r>
            <a:br>
              <a:rPr lang="en-US" sz="3100" dirty="0">
                <a:latin typeface="Arial" pitchFamily="34" charset="0"/>
                <a:cs typeface="Arial" pitchFamily="34" charset="0"/>
              </a:rPr>
            </a:br>
            <a:r>
              <a:rPr lang="en-US" sz="3100" dirty="0">
                <a:latin typeface="Arial" pitchFamily="34" charset="0"/>
                <a:cs typeface="Arial" pitchFamily="34" charset="0"/>
              </a:rPr>
              <a:t>(poor sensitivity)</a:t>
            </a:r>
          </a:p>
          <a:p>
            <a:r>
              <a:rPr lang="en-US" sz="3100" dirty="0">
                <a:latin typeface="Arial" pitchFamily="34" charset="0"/>
                <a:cs typeface="Arial" pitchFamily="34" charset="0"/>
              </a:rPr>
              <a:t>Squamous epithelial cells </a:t>
            </a:r>
            <a:r>
              <a:rPr lang="en-US" sz="4000" dirty="0">
                <a:latin typeface="Arial" pitchFamily="34" charset="0"/>
                <a:cs typeface="Arial" pitchFamily="34" charset="0"/>
              </a:rPr>
              <a:t>≠</a:t>
            </a:r>
            <a:r>
              <a:rPr lang="en-US" sz="3100" dirty="0">
                <a:latin typeface="Arial" pitchFamily="34" charset="0"/>
                <a:cs typeface="Arial" pitchFamily="34" charset="0"/>
              </a:rPr>
              <a:t> contamination.</a:t>
            </a:r>
          </a:p>
        </p:txBody>
      </p:sp>
    </p:spTree>
    <p:extLst>
      <p:ext uri="{BB962C8B-B14F-4D97-AF65-F5344CB8AC3E}">
        <p14:creationId xmlns:p14="http://schemas.microsoft.com/office/powerpoint/2010/main" val="29526177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1554480"/>
          </a:xfrm>
        </p:spPr>
        <p:txBody>
          <a:bodyPr/>
          <a:lstStyle/>
          <a:p>
            <a:r>
              <a:rPr lang="en-US" dirty="0" smtClean="0">
                <a:effectLst/>
                <a:latin typeface="Arial" pitchFamily="34" charset="0"/>
                <a:cs typeface="Arial" pitchFamily="34" charset="0"/>
              </a:rPr>
              <a:t>First-void non-clean-catch</a:t>
            </a:r>
            <a:br>
              <a:rPr lang="en-US" dirty="0" smtClean="0">
                <a:effectLst/>
                <a:latin typeface="Arial" pitchFamily="34" charset="0"/>
                <a:cs typeface="Arial" pitchFamily="34" charset="0"/>
              </a:rPr>
            </a:br>
            <a:r>
              <a:rPr lang="en-US" dirty="0" smtClean="0">
                <a:effectLst/>
                <a:latin typeface="Arial" pitchFamily="34" charset="0"/>
                <a:cs typeface="Arial" pitchFamily="34" charset="0"/>
              </a:rPr>
              <a:t>(the “dirty catch”)</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2504440"/>
            <a:ext cx="8968740" cy="4058920"/>
          </a:xfrm>
        </p:spPr>
        <p:txBody>
          <a:bodyPr/>
          <a:lstStyle/>
          <a:p>
            <a:r>
              <a:rPr lang="en-US" sz="4000" dirty="0">
                <a:latin typeface="Arial" pitchFamily="34" charset="0"/>
                <a:cs typeface="Arial" pitchFamily="34" charset="0"/>
              </a:rPr>
              <a:t>Necessary for PCR</a:t>
            </a:r>
          </a:p>
          <a:p>
            <a:pPr lvl="1"/>
            <a:r>
              <a:rPr lang="en-US" sz="3600" dirty="0">
                <a:latin typeface="Arial" pitchFamily="34" charset="0"/>
                <a:cs typeface="Arial" pitchFamily="34" charset="0"/>
              </a:rPr>
              <a:t>Best test for gonorrhea and chlamydia</a:t>
            </a:r>
          </a:p>
          <a:p>
            <a:r>
              <a:rPr lang="en-US" sz="4000" dirty="0">
                <a:latin typeface="Arial" pitchFamily="34" charset="0"/>
                <a:cs typeface="Arial" pitchFamily="34" charset="0"/>
              </a:rPr>
              <a:t>Must not have voided x 1 hour</a:t>
            </a:r>
          </a:p>
        </p:txBody>
      </p:sp>
    </p:spTree>
    <p:extLst>
      <p:ext uri="{BB962C8B-B14F-4D97-AF65-F5344CB8AC3E}">
        <p14:creationId xmlns:p14="http://schemas.microsoft.com/office/powerpoint/2010/main" val="29212376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Mid-stream </a:t>
            </a:r>
            <a:r>
              <a:rPr lang="en-US" i="1" dirty="0" smtClean="0">
                <a:effectLst/>
                <a:latin typeface="Arial" pitchFamily="34" charset="0"/>
                <a:cs typeface="Arial" pitchFamily="34" charset="0"/>
              </a:rPr>
              <a:t>and</a:t>
            </a:r>
            <a:r>
              <a:rPr lang="en-US" dirty="0" smtClean="0">
                <a:effectLst/>
                <a:latin typeface="Arial" pitchFamily="34" charset="0"/>
                <a:cs typeface="Arial" pitchFamily="34" charset="0"/>
              </a:rPr>
              <a:t>  first-void?</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2159000"/>
            <a:ext cx="8968740" cy="4404360"/>
          </a:xfrm>
        </p:spPr>
        <p:txBody>
          <a:bodyPr/>
          <a:lstStyle/>
          <a:p>
            <a:r>
              <a:rPr lang="en-US" sz="4500" dirty="0">
                <a:latin typeface="Arial" pitchFamily="34" charset="0"/>
                <a:cs typeface="Arial" pitchFamily="34" charset="0"/>
              </a:rPr>
              <a:t>Difficult to explain &amp; coordinate</a:t>
            </a:r>
          </a:p>
        </p:txBody>
      </p:sp>
    </p:spTree>
    <p:extLst>
      <p:ext uri="{BB962C8B-B14F-4D97-AF65-F5344CB8AC3E}">
        <p14:creationId xmlns:p14="http://schemas.microsoft.com/office/powerpoint/2010/main" val="33926378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140"/>
            <a:ext cx="10058400" cy="5767546"/>
          </a:xfrm>
          <a:prstGeom prst="rect">
            <a:avLst/>
          </a:prstGeom>
        </p:spPr>
      </p:pic>
    </p:spTree>
    <p:extLst>
      <p:ext uri="{BB962C8B-B14F-4D97-AF65-F5344CB8AC3E}">
        <p14:creationId xmlns:p14="http://schemas.microsoft.com/office/powerpoint/2010/main" val="29478260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51460" y="3195320"/>
            <a:ext cx="9723120" cy="3886200"/>
          </a:xfrm>
        </p:spPr>
        <p:txBody>
          <a:bodyPr/>
          <a:lstStyle/>
          <a:p>
            <a:pPr>
              <a:spcBef>
                <a:spcPts val="0"/>
              </a:spcBef>
              <a:spcAft>
                <a:spcPts val="1003"/>
              </a:spcAft>
            </a:pPr>
            <a:r>
              <a:rPr lang="en-US" dirty="0" smtClean="0"/>
              <a:t>No instructions received by patient: 57%</a:t>
            </a:r>
          </a:p>
          <a:p>
            <a:pPr>
              <a:spcBef>
                <a:spcPts val="0"/>
              </a:spcBef>
              <a:spcAft>
                <a:spcPts val="1003"/>
              </a:spcAft>
            </a:pPr>
            <a:r>
              <a:rPr lang="en-US" dirty="0" smtClean="0"/>
              <a:t>Correct collection technique achieved: 6%</a:t>
            </a:r>
          </a:p>
          <a:p>
            <a:pPr>
              <a:spcBef>
                <a:spcPts val="0"/>
              </a:spcBef>
              <a:spcAft>
                <a:spcPts val="1003"/>
              </a:spcAft>
            </a:pPr>
            <a:r>
              <a:rPr lang="en-US" dirty="0"/>
              <a:t>Antibiotic prescriptions were NOT related to clinical </a:t>
            </a:r>
            <a:r>
              <a:rPr lang="en-US" dirty="0" smtClean="0"/>
              <a:t>findings.</a:t>
            </a:r>
            <a:endParaRPr lang="en-US" dirty="0"/>
          </a:p>
          <a:p>
            <a:pPr>
              <a:spcBef>
                <a:spcPts val="0"/>
              </a:spcBef>
              <a:spcAft>
                <a:spcPts val="1003"/>
              </a:spcAft>
            </a:pPr>
            <a:r>
              <a:rPr lang="en-US" dirty="0" smtClean="0"/>
              <a:t>Antibiotic prescriptions WERE related to test results.</a:t>
            </a:r>
            <a:endParaRPr lang="en-US" dirty="0"/>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 y="86360"/>
            <a:ext cx="9965266"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35042706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1727200"/>
          </a:xfrm>
        </p:spPr>
        <p:txBody>
          <a:bodyPr/>
          <a:lstStyle/>
          <a:p>
            <a:r>
              <a:rPr lang="en-US" dirty="0" smtClean="0">
                <a:effectLst/>
                <a:latin typeface="Arial" pitchFamily="34" charset="0"/>
                <a:cs typeface="Arial" pitchFamily="34" charset="0"/>
              </a:rPr>
              <a:t>How can we function with such complexity?</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2849880"/>
            <a:ext cx="8968740" cy="3713480"/>
          </a:xfrm>
        </p:spPr>
        <p:txBody>
          <a:bodyPr/>
          <a:lstStyle/>
          <a:p>
            <a:pPr marL="505875" indent="-505875"/>
            <a:r>
              <a:rPr lang="en-US" sz="4900" i="1" dirty="0">
                <a:latin typeface="Arial" pitchFamily="34" charset="0"/>
                <a:cs typeface="Arial" pitchFamily="34" charset="0"/>
              </a:rPr>
              <a:t>Clinical judgment</a:t>
            </a:r>
          </a:p>
          <a:p>
            <a:pPr marL="505875" indent="-505875"/>
            <a:r>
              <a:rPr lang="en-US" sz="4900" i="1" dirty="0">
                <a:latin typeface="Arial" pitchFamily="34" charset="0"/>
                <a:cs typeface="Arial" pitchFamily="34" charset="0"/>
              </a:rPr>
              <a:t>Communication</a:t>
            </a:r>
          </a:p>
        </p:txBody>
      </p:sp>
    </p:spTree>
    <p:extLst>
      <p:ext uri="{BB962C8B-B14F-4D97-AF65-F5344CB8AC3E}">
        <p14:creationId xmlns:p14="http://schemas.microsoft.com/office/powerpoint/2010/main" val="15611697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 y="1209040"/>
            <a:ext cx="9639300" cy="4404360"/>
          </a:xfrm>
        </p:spPr>
        <p:txBody>
          <a:bodyPr/>
          <a:lstStyle/>
          <a:p>
            <a:pPr algn="ctr">
              <a:lnSpc>
                <a:spcPct val="200000"/>
              </a:lnSpc>
            </a:pPr>
            <a:r>
              <a:rPr lang="en-US" b="0" i="1" dirty="0" smtClean="0">
                <a:latin typeface="Arial" pitchFamily="34" charset="0"/>
                <a:cs typeface="Arial" pitchFamily="34" charset="0"/>
              </a:rPr>
              <a:t>conceptual framework:</a:t>
            </a:r>
            <a:r>
              <a:rPr lang="en-US" i="1" dirty="0" smtClean="0">
                <a:latin typeface="Arial" pitchFamily="34" charset="0"/>
                <a:cs typeface="Arial" pitchFamily="34" charset="0"/>
              </a:rPr>
              <a:t/>
            </a:r>
            <a:br>
              <a:rPr lang="en-US" i="1" dirty="0" smtClean="0">
                <a:latin typeface="Arial" pitchFamily="34" charset="0"/>
                <a:cs typeface="Arial" pitchFamily="34" charset="0"/>
              </a:rPr>
            </a:br>
            <a:r>
              <a:rPr lang="en-US" dirty="0" smtClean="0">
                <a:solidFill>
                  <a:srgbClr val="1C1C1C"/>
                </a:solidFill>
                <a:latin typeface="Arial" pitchFamily="34" charset="0"/>
                <a:cs typeface="Arial" pitchFamily="34" charset="0"/>
              </a:rPr>
              <a:t>Spectrum of Appropriateness</a:t>
            </a:r>
            <a:br>
              <a:rPr lang="en-US" dirty="0" smtClean="0">
                <a:solidFill>
                  <a:srgbClr val="1C1C1C"/>
                </a:solidFill>
                <a:latin typeface="Arial" pitchFamily="34" charset="0"/>
                <a:cs typeface="Arial" pitchFamily="34" charset="0"/>
              </a:rPr>
            </a:br>
            <a:r>
              <a:rPr lang="en-US" b="0" i="1" dirty="0" smtClean="0">
                <a:latin typeface="Arial" pitchFamily="34" charset="0"/>
                <a:cs typeface="Arial" pitchFamily="34" charset="0"/>
              </a:rPr>
              <a:t>for urine testing &amp; treatment</a:t>
            </a:r>
            <a:endParaRPr lang="en-US" b="0" i="1" dirty="0">
              <a:latin typeface="Arial" pitchFamily="34" charset="0"/>
              <a:cs typeface="Arial" pitchFamily="34" charset="0"/>
            </a:endParaRPr>
          </a:p>
        </p:txBody>
      </p:sp>
    </p:spTree>
    <p:extLst>
      <p:ext uri="{BB962C8B-B14F-4D97-AF65-F5344CB8AC3E}">
        <p14:creationId xmlns:p14="http://schemas.microsoft.com/office/powerpoint/2010/main" val="3933719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 y="172720"/>
            <a:ext cx="9387840" cy="863600"/>
          </a:xfrm>
        </p:spPr>
        <p:txBody>
          <a:bodyPr/>
          <a:lstStyle/>
          <a:p>
            <a:pPr algn="ctr" eaLnBrk="1" hangingPunct="1"/>
            <a:r>
              <a:rPr lang="en-US" sz="4500" dirty="0">
                <a:solidFill>
                  <a:srgbClr val="1C1C1C"/>
                </a:solidFill>
                <a:latin typeface="Arial" pitchFamily="34" charset="0"/>
                <a:cs typeface="Arial" pitchFamily="34" charset="0"/>
              </a:rPr>
              <a:t>Spectrum of Appropriateness</a:t>
            </a:r>
            <a:endParaRPr lang="en-US" sz="4500" i="1" dirty="0">
              <a:solidFill>
                <a:srgbClr val="1C1C1C"/>
              </a:solidFill>
              <a:latin typeface="Arial" pitchFamily="34" charset="0"/>
              <a:cs typeface="Arial" pitchFamily="34" charset="0"/>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300349" y="1209040"/>
            <a:ext cx="3085427" cy="241808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3758" y="1217676"/>
            <a:ext cx="2889362" cy="2409444"/>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604260" y="1209040"/>
            <a:ext cx="2951128" cy="2418080"/>
          </a:xfrm>
          <a:prstGeom prst="rect">
            <a:avLst/>
          </a:prstGeom>
        </p:spPr>
      </p:pic>
      <p:sp>
        <p:nvSpPr>
          <p:cNvPr id="7" name="Rectangle 6"/>
          <p:cNvSpPr/>
          <p:nvPr/>
        </p:nvSpPr>
        <p:spPr>
          <a:xfrm rot="17958616">
            <a:off x="6349952" y="4505956"/>
            <a:ext cx="3454400" cy="1487871"/>
          </a:xfrm>
          <a:prstGeom prst="rect">
            <a:avLst/>
          </a:prstGeom>
          <a:noFill/>
        </p:spPr>
        <p:txBody>
          <a:bodyPr wrap="square" lIns="101882" tIns="50941" rIns="101882" bIns="50941">
            <a:spAutoFit/>
          </a:bodyPr>
          <a:lstStyle/>
          <a:p>
            <a:pPr algn="ctr"/>
            <a:r>
              <a:rPr lang="en-US" sz="4500" b="1" i="1" dirty="0">
                <a:ln w="900" cmpd="sng">
                  <a:solidFill>
                    <a:srgbClr val="66CCFF">
                      <a:satMod val="190000"/>
                      <a:alpha val="55000"/>
                    </a:srgbClr>
                  </a:solidFill>
                  <a:prstDash val="solid"/>
                </a:ln>
                <a:solidFill>
                  <a:srgbClr val="315936"/>
                </a:solidFill>
                <a:effectLst>
                  <a:innerShdw blurRad="101600" dist="76200" dir="5400000">
                    <a:srgbClr val="66CCFF">
                      <a:satMod val="190000"/>
                      <a:tint val="100000"/>
                      <a:alpha val="74000"/>
                    </a:srgbClr>
                  </a:innerShdw>
                </a:effectLst>
                <a:latin typeface="Tahoma" pitchFamily="34" charset="0"/>
              </a:rPr>
              <a:t>specific symptoms</a:t>
            </a:r>
          </a:p>
        </p:txBody>
      </p:sp>
      <p:sp>
        <p:nvSpPr>
          <p:cNvPr id="9" name="Rectangle 8"/>
          <p:cNvSpPr/>
          <p:nvPr/>
        </p:nvSpPr>
        <p:spPr>
          <a:xfrm rot="17958616">
            <a:off x="3055676" y="4706599"/>
            <a:ext cx="3870188" cy="1487871"/>
          </a:xfrm>
          <a:prstGeom prst="rect">
            <a:avLst/>
          </a:prstGeom>
          <a:noFill/>
        </p:spPr>
        <p:txBody>
          <a:bodyPr wrap="square" lIns="101882" tIns="50941" rIns="101882" bIns="50941">
            <a:spAutoFit/>
          </a:bodyPr>
          <a:lstStyle/>
          <a:p>
            <a:pPr algn="ctr"/>
            <a:r>
              <a:rPr lang="en-US" sz="4500" b="1" i="1" dirty="0">
                <a:ln w="900" cmpd="sng">
                  <a:solidFill>
                    <a:srgbClr val="66CCFF">
                      <a:satMod val="190000"/>
                      <a:alpha val="55000"/>
                    </a:srgbClr>
                  </a:solidFill>
                  <a:prstDash val="solid"/>
                </a:ln>
                <a:solidFill>
                  <a:srgbClr val="7F6000"/>
                </a:solidFill>
                <a:effectLst>
                  <a:innerShdw blurRad="101600" dist="76200" dir="5400000">
                    <a:srgbClr val="66CCFF">
                      <a:satMod val="190000"/>
                      <a:tint val="100000"/>
                      <a:alpha val="74000"/>
                    </a:srgbClr>
                  </a:innerShdw>
                </a:effectLst>
                <a:latin typeface="Tahoma" pitchFamily="34" charset="0"/>
              </a:rPr>
              <a:t>non-specific symptoms</a:t>
            </a:r>
          </a:p>
        </p:txBody>
      </p:sp>
      <p:sp>
        <p:nvSpPr>
          <p:cNvPr id="10" name="Rectangle 9"/>
          <p:cNvSpPr/>
          <p:nvPr/>
        </p:nvSpPr>
        <p:spPr>
          <a:xfrm rot="17958616">
            <a:off x="-188009" y="4324601"/>
            <a:ext cx="3454400" cy="1487871"/>
          </a:xfrm>
          <a:prstGeom prst="rect">
            <a:avLst/>
          </a:prstGeom>
          <a:noFill/>
        </p:spPr>
        <p:txBody>
          <a:bodyPr wrap="square" lIns="101882" tIns="50941" rIns="101882" bIns="50941">
            <a:spAutoFit/>
          </a:bodyPr>
          <a:lstStyle/>
          <a:p>
            <a:pPr algn="ctr"/>
            <a:r>
              <a:rPr lang="en-US" sz="4500" b="1" i="1" dirty="0">
                <a:ln w="900" cmpd="sng">
                  <a:solidFill>
                    <a:srgbClr val="66CCFF">
                      <a:satMod val="190000"/>
                      <a:alpha val="55000"/>
                    </a:srgbClr>
                  </a:solidFill>
                  <a:prstDash val="solid"/>
                </a:ln>
                <a:solidFill>
                  <a:srgbClr val="C00000"/>
                </a:solidFill>
                <a:effectLst>
                  <a:glow rad="101600">
                    <a:srgbClr val="FFFFFF">
                      <a:alpha val="75000"/>
                    </a:srgbClr>
                  </a:glow>
                  <a:innerShdw blurRad="101600" dist="76200" dir="5400000">
                    <a:srgbClr val="FFFFFF">
                      <a:alpha val="74000"/>
                    </a:srgbClr>
                  </a:innerShdw>
                </a:effectLst>
                <a:latin typeface="Tahoma" pitchFamily="34" charset="0"/>
              </a:rPr>
              <a:t>no symptoms</a:t>
            </a:r>
          </a:p>
        </p:txBody>
      </p:sp>
      <p:sp>
        <p:nvSpPr>
          <p:cNvPr id="53249" name="Rectangle 1"/>
          <p:cNvSpPr>
            <a:spLocks noChangeArrowheads="1"/>
          </p:cNvSpPr>
          <p:nvPr/>
        </p:nvSpPr>
        <p:spPr bwMode="auto">
          <a:xfrm>
            <a:off x="0" y="99919"/>
            <a:ext cx="3057497" cy="318321"/>
          </a:xfrm>
          <a:prstGeom prst="rect">
            <a:avLst/>
          </a:prstGeom>
          <a:noFill/>
          <a:ln w="9525">
            <a:noFill/>
            <a:miter lim="800000"/>
            <a:headEnd/>
            <a:tailEnd/>
          </a:ln>
          <a:effectLst/>
        </p:spPr>
        <p:txBody>
          <a:bodyPr vert="horz" wrap="none" lIns="101882" tIns="50941" rIns="101882" bIns="50941" numCol="1" anchor="ctr" anchorCtr="0" compatLnSpc="1">
            <a:prstTxWarp prst="textNoShape">
              <a:avLst/>
            </a:prstTxWarp>
            <a:spAutoFit/>
          </a:bodyPr>
          <a:lstStyle/>
          <a:p>
            <a:r>
              <a:rPr lang="en-US" sz="700">
                <a:solidFill>
                  <a:srgbClr val="FFFFFF"/>
                </a:solidFill>
                <a:latin typeface="Calibri" pitchFamily="34" charset="0"/>
                <a:ea typeface="Calibri" pitchFamily="34" charset="0"/>
                <a:cs typeface="Times New Roman" pitchFamily="18" charset="0"/>
              </a:rPr>
              <a:t>http://www.yourerdoc.com/weak-and-dizzy-symptoms/</a:t>
            </a:r>
            <a:endParaRPr lang="en-US" sz="800">
              <a:solidFill>
                <a:srgbClr val="FFFFFF"/>
              </a:solidFill>
              <a:latin typeface="Arial" pitchFamily="34" charset="0"/>
              <a:cs typeface="Arial" pitchFamily="34" charset="0"/>
            </a:endParaRPr>
          </a:p>
          <a:p>
            <a:pPr eaLnBrk="0" hangingPunct="0"/>
            <a:r>
              <a:rPr lang="en-US" sz="700">
                <a:solidFill>
                  <a:srgbClr val="FFFFFF"/>
                </a:solidFill>
                <a:latin typeface="Calibri" pitchFamily="34" charset="0"/>
                <a:ea typeface="Calibri" pitchFamily="34" charset="0"/>
                <a:cs typeface="Times New Roman" pitchFamily="18" charset="0"/>
              </a:rPr>
              <a:t>http://bestdiytips.blogspot.com/2011/03/what-causes-painful-urination.html </a:t>
            </a:r>
            <a:endParaRPr lang="en-US" smtClean="0">
              <a:solidFill>
                <a:srgbClr val="FFFFFF"/>
              </a:solidFill>
              <a:latin typeface="Arial" pitchFamily="34" charset="0"/>
              <a:cs typeface="Arial" pitchFamily="34" charset="0"/>
            </a:endParaRPr>
          </a:p>
        </p:txBody>
      </p:sp>
      <p:sp>
        <p:nvSpPr>
          <p:cNvPr id="53250" name="Rectangle 2"/>
          <p:cNvSpPr>
            <a:spLocks noChangeArrowheads="1"/>
          </p:cNvSpPr>
          <p:nvPr/>
        </p:nvSpPr>
        <p:spPr bwMode="auto">
          <a:xfrm>
            <a:off x="0" y="99919"/>
            <a:ext cx="3057497" cy="318321"/>
          </a:xfrm>
          <a:prstGeom prst="rect">
            <a:avLst/>
          </a:prstGeom>
          <a:noFill/>
          <a:ln w="9525">
            <a:noFill/>
            <a:miter lim="800000"/>
            <a:headEnd/>
            <a:tailEnd/>
          </a:ln>
          <a:effectLst/>
        </p:spPr>
        <p:txBody>
          <a:bodyPr vert="horz" wrap="none" lIns="101882" tIns="50941" rIns="101882" bIns="50941" numCol="1" anchor="ctr" anchorCtr="0" compatLnSpc="1">
            <a:prstTxWarp prst="textNoShape">
              <a:avLst/>
            </a:prstTxWarp>
            <a:spAutoFit/>
          </a:bodyPr>
          <a:lstStyle/>
          <a:p>
            <a:r>
              <a:rPr lang="en-US" sz="700">
                <a:solidFill>
                  <a:srgbClr val="FFFFFF"/>
                </a:solidFill>
                <a:latin typeface="Calibri" pitchFamily="34" charset="0"/>
                <a:ea typeface="Calibri" pitchFamily="34" charset="0"/>
                <a:cs typeface="Times New Roman" pitchFamily="18" charset="0"/>
              </a:rPr>
              <a:t>http://www.yourerdoc.com/weak-and-dizzy-symptoms/</a:t>
            </a:r>
            <a:endParaRPr lang="en-US" sz="800">
              <a:solidFill>
                <a:srgbClr val="FFFFFF"/>
              </a:solidFill>
              <a:latin typeface="Arial" pitchFamily="34" charset="0"/>
              <a:cs typeface="Arial" pitchFamily="34" charset="0"/>
            </a:endParaRPr>
          </a:p>
          <a:p>
            <a:pPr eaLnBrk="0" hangingPunct="0"/>
            <a:r>
              <a:rPr lang="en-US" sz="700">
                <a:solidFill>
                  <a:srgbClr val="FFFFFF"/>
                </a:solidFill>
                <a:latin typeface="Calibri" pitchFamily="34" charset="0"/>
                <a:ea typeface="Calibri" pitchFamily="34" charset="0"/>
                <a:cs typeface="Times New Roman" pitchFamily="18" charset="0"/>
              </a:rPr>
              <a:t>http://bestdiytips.blogspot.com/2011/03/what-causes-painful-urination.html </a:t>
            </a:r>
            <a:endParaRPr lang="en-US" smtClean="0">
              <a:solidFill>
                <a:srgbClr val="FFFFFF"/>
              </a:solidFill>
              <a:latin typeface="Arial" pitchFamily="34" charset="0"/>
              <a:cs typeface="Arial" pitchFamily="34" charset="0"/>
            </a:endParaRPr>
          </a:p>
        </p:txBody>
      </p:sp>
      <p:sp>
        <p:nvSpPr>
          <p:cNvPr id="14" name="TextBox 13"/>
          <p:cNvSpPr txBox="1"/>
          <p:nvPr/>
        </p:nvSpPr>
        <p:spPr>
          <a:xfrm>
            <a:off x="754380" y="7513320"/>
            <a:ext cx="8633460" cy="383695"/>
          </a:xfrm>
          <a:prstGeom prst="rect">
            <a:avLst/>
          </a:prstGeom>
          <a:noFill/>
        </p:spPr>
        <p:txBody>
          <a:bodyPr wrap="square" lIns="101882" tIns="50941" rIns="101882" bIns="50941" rtlCol="0">
            <a:spAutoFit/>
          </a:bodyPr>
          <a:lstStyle/>
          <a:p>
            <a:pPr algn="ctr"/>
            <a:r>
              <a:rPr lang="en-US" sz="900" dirty="0">
                <a:solidFill>
                  <a:srgbClr val="FFFFFF">
                    <a:lumMod val="65000"/>
                  </a:srgbClr>
                </a:solidFill>
                <a:latin typeface="Tahoma" pitchFamily="34" charset="0"/>
              </a:rPr>
              <a:t>http://www.yourerdoc.com/weak-and-dizzy-symptoms/     http://bestdiytips.blogspot.com/2011/03/what-causes-painful-urination.html </a:t>
            </a:r>
          </a:p>
          <a:p>
            <a:pPr algn="ctr"/>
            <a:endParaRPr lang="en-US" sz="900" dirty="0">
              <a:solidFill>
                <a:srgbClr val="800000"/>
              </a:solidFill>
              <a:latin typeface="Tahoma" pitchFamily="34" charset="0"/>
            </a:endParaRPr>
          </a:p>
        </p:txBody>
      </p:sp>
    </p:spTree>
    <p:extLst>
      <p:ext uri="{BB962C8B-B14F-4D97-AF65-F5344CB8AC3E}">
        <p14:creationId xmlns:p14="http://schemas.microsoft.com/office/powerpoint/2010/main" val="31462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4586840"/>
            <a:ext cx="3352800" cy="1372000"/>
          </a:xfrm>
          <a:prstGeom prst="rect">
            <a:avLst/>
          </a:prstGeom>
          <a:noFill/>
        </p:spPr>
        <p:txBody>
          <a:bodyPr wrap="square" lIns="101882" tIns="50941" rIns="101882" bIns="50941">
            <a:spAutoFit/>
          </a:bodyPr>
          <a:lstStyle/>
          <a:p>
            <a:pPr algn="ctr">
              <a:lnSpc>
                <a:spcPct val="90000"/>
              </a:lnSpc>
            </a:pPr>
            <a:r>
              <a:rPr lang="en-US" sz="4500" b="1" i="1" dirty="0">
                <a:ln w="900" cmpd="sng">
                  <a:solidFill>
                    <a:srgbClr val="66CCFF">
                      <a:satMod val="190000"/>
                      <a:alpha val="55000"/>
                    </a:srgbClr>
                  </a:solidFill>
                  <a:prstDash val="solid"/>
                </a:ln>
                <a:solidFill>
                  <a:srgbClr val="008000"/>
                </a:solidFill>
                <a:effectLst>
                  <a:innerShdw blurRad="101600" dist="76200" dir="5400000">
                    <a:srgbClr val="66CCFF">
                      <a:satMod val="190000"/>
                      <a:tint val="100000"/>
                      <a:alpha val="74000"/>
                    </a:srgbClr>
                  </a:innerShdw>
                </a:effectLst>
                <a:latin typeface="Tahoma" pitchFamily="34" charset="0"/>
              </a:rPr>
              <a:t>specific symptoms</a:t>
            </a:r>
          </a:p>
        </p:txBody>
      </p:sp>
      <p:sp>
        <p:nvSpPr>
          <p:cNvPr id="5" name="Rectangle 4"/>
          <p:cNvSpPr/>
          <p:nvPr/>
        </p:nvSpPr>
        <p:spPr>
          <a:xfrm>
            <a:off x="670560" y="2686920"/>
            <a:ext cx="3756359" cy="1372000"/>
          </a:xfrm>
          <a:prstGeom prst="rect">
            <a:avLst/>
          </a:prstGeom>
          <a:noFill/>
        </p:spPr>
        <p:txBody>
          <a:bodyPr wrap="square" lIns="101882" tIns="50941" rIns="101882" bIns="50941">
            <a:spAutoFit/>
          </a:bodyPr>
          <a:lstStyle/>
          <a:p>
            <a:pPr algn="ctr">
              <a:lnSpc>
                <a:spcPct val="90000"/>
              </a:lnSpc>
            </a:pPr>
            <a:r>
              <a:rPr lang="en-US" sz="4500" b="1" i="1" dirty="0">
                <a:ln w="900" cmpd="sng">
                  <a:solidFill>
                    <a:srgbClr val="66CCFF">
                      <a:satMod val="190000"/>
                      <a:alpha val="55000"/>
                    </a:srgbClr>
                  </a:solidFill>
                  <a:prstDash val="solid"/>
                </a:ln>
                <a:solidFill>
                  <a:srgbClr val="7F6000"/>
                </a:solidFill>
                <a:effectLst>
                  <a:innerShdw blurRad="101600" dist="76200" dir="5400000">
                    <a:srgbClr val="66CCFF">
                      <a:satMod val="190000"/>
                      <a:tint val="100000"/>
                      <a:alpha val="74000"/>
                    </a:srgbClr>
                  </a:innerShdw>
                </a:effectLst>
                <a:latin typeface="Tahoma" pitchFamily="34" charset="0"/>
              </a:rPr>
              <a:t>non-specific symptoms</a:t>
            </a:r>
          </a:p>
        </p:txBody>
      </p:sp>
      <p:sp>
        <p:nvSpPr>
          <p:cNvPr id="6" name="Rectangle 5"/>
          <p:cNvSpPr/>
          <p:nvPr/>
        </p:nvSpPr>
        <p:spPr>
          <a:xfrm>
            <a:off x="838200" y="831822"/>
            <a:ext cx="3352800" cy="1372000"/>
          </a:xfrm>
          <a:prstGeom prst="rect">
            <a:avLst/>
          </a:prstGeom>
          <a:noFill/>
        </p:spPr>
        <p:txBody>
          <a:bodyPr wrap="square" lIns="101882" tIns="50941" rIns="101882" bIns="50941">
            <a:spAutoFit/>
          </a:bodyPr>
          <a:lstStyle/>
          <a:p>
            <a:pPr algn="ctr">
              <a:lnSpc>
                <a:spcPct val="90000"/>
              </a:lnSpc>
            </a:pPr>
            <a:r>
              <a:rPr lang="en-US" sz="4500" b="1" i="1" dirty="0">
                <a:ln w="900" cmpd="sng">
                  <a:solidFill>
                    <a:srgbClr val="66CCFF">
                      <a:satMod val="190000"/>
                      <a:alpha val="55000"/>
                    </a:srgbClr>
                  </a:solidFill>
                  <a:prstDash val="solid"/>
                </a:ln>
                <a:solidFill>
                  <a:srgbClr val="C00000"/>
                </a:solidFill>
                <a:effectLst>
                  <a:glow rad="101600">
                    <a:srgbClr val="FFFFFF">
                      <a:alpha val="75000"/>
                    </a:srgbClr>
                  </a:glow>
                  <a:innerShdw blurRad="101600" dist="76200" dir="5400000">
                    <a:srgbClr val="66CCFF">
                      <a:satMod val="190000"/>
                      <a:tint val="100000"/>
                      <a:alpha val="74000"/>
                    </a:srgbClr>
                  </a:innerShdw>
                </a:effectLst>
                <a:latin typeface="Tahoma" pitchFamily="34" charset="0"/>
              </a:rPr>
              <a:t>no symptoms</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77740" y="604520"/>
            <a:ext cx="4795322" cy="5476531"/>
          </a:xfrm>
          <a:prstGeom prst="rect">
            <a:avLst/>
          </a:prstGeom>
        </p:spPr>
      </p:pic>
    </p:spTree>
    <p:extLst>
      <p:ext uri="{BB962C8B-B14F-4D97-AF65-F5344CB8AC3E}">
        <p14:creationId xmlns:p14="http://schemas.microsoft.com/office/powerpoint/2010/main" val="30113264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209040"/>
            <a:ext cx="8968740" cy="949960"/>
          </a:xfrm>
        </p:spPr>
        <p:txBody>
          <a:bodyPr/>
          <a:lstStyle/>
          <a:p>
            <a:r>
              <a:rPr lang="en-US" dirty="0" smtClean="0">
                <a:ln w="12700">
                  <a:solidFill>
                    <a:schemeClr val="tx2">
                      <a:satMod val="155000"/>
                    </a:schemeClr>
                  </a:solidFill>
                  <a:prstDash val="solid"/>
                </a:ln>
                <a:solidFill>
                  <a:srgbClr val="C00000"/>
                </a:solidFill>
                <a:effectLst>
                  <a:glow rad="101600">
                    <a:schemeClr val="tx1">
                      <a:alpha val="75000"/>
                    </a:schemeClr>
                  </a:glow>
                  <a:outerShdw blurRad="41275" dist="20320" dir="1800000" algn="tl" rotWithShape="0">
                    <a:srgbClr val="000000">
                      <a:alpha val="40000"/>
                    </a:srgbClr>
                  </a:outerShdw>
                </a:effectLst>
                <a:latin typeface="Arial" pitchFamily="34" charset="0"/>
                <a:cs typeface="Arial" pitchFamily="34" charset="0"/>
              </a:rPr>
              <a:t>No symptoms</a:t>
            </a:r>
            <a:endParaRPr lang="en-US" dirty="0">
              <a:ln w="12700">
                <a:solidFill>
                  <a:schemeClr val="tx2">
                    <a:satMod val="155000"/>
                  </a:schemeClr>
                </a:solidFill>
                <a:prstDash val="solid"/>
              </a:ln>
              <a:solidFill>
                <a:srgbClr val="C00000"/>
              </a:solidFill>
              <a:effectLst>
                <a:glow rad="101600">
                  <a:schemeClr val="tx1">
                    <a:alpha val="75000"/>
                  </a:schemeClr>
                </a:glow>
                <a:outerShdw blurRad="41275" dist="20320" dir="1800000" algn="tl" rotWithShape="0">
                  <a:srgbClr val="000000">
                    <a:alpha val="40000"/>
                  </a:srgbClr>
                </a:outerShdw>
              </a:effectLst>
              <a:latin typeface="Arial" pitchFamily="34" charset="0"/>
              <a:cs typeface="Arial" pitchFamily="34" charset="0"/>
            </a:endParaRPr>
          </a:p>
        </p:txBody>
      </p:sp>
      <p:sp>
        <p:nvSpPr>
          <p:cNvPr id="3" name="Content Placeholder 2"/>
          <p:cNvSpPr>
            <a:spLocks noGrp="1"/>
          </p:cNvSpPr>
          <p:nvPr>
            <p:ph idx="1"/>
          </p:nvPr>
        </p:nvSpPr>
        <p:spPr>
          <a:xfrm>
            <a:off x="754380" y="3540760"/>
            <a:ext cx="8968740" cy="2849880"/>
          </a:xfrm>
        </p:spPr>
        <p:txBody>
          <a:bodyPr/>
          <a:lstStyle/>
          <a:p>
            <a:pPr marL="0" indent="0" eaLnBrk="1" hangingPunct="1">
              <a:buNone/>
            </a:pPr>
            <a:r>
              <a:rPr lang="en-US" sz="7400" b="1" dirty="0">
                <a:ln w="12700">
                  <a:solidFill>
                    <a:schemeClr val="tx2">
                      <a:satMod val="155000"/>
                    </a:schemeClr>
                  </a:solidFill>
                  <a:prstDash val="solid"/>
                </a:ln>
                <a:solidFill>
                  <a:srgbClr val="C00000"/>
                </a:solidFill>
                <a:effectLst>
                  <a:glow rad="101600">
                    <a:schemeClr val="tx1">
                      <a:alpha val="75000"/>
                    </a:schemeClr>
                  </a:glow>
                  <a:outerShdw blurRad="41275" dist="20320" dir="1800000" algn="tl" rotWithShape="0">
                    <a:srgbClr val="000000">
                      <a:alpha val="40000"/>
                    </a:srgbClr>
                  </a:outerShdw>
                </a:effectLst>
                <a:latin typeface="Arial" pitchFamily="34" charset="0"/>
                <a:cs typeface="Arial" pitchFamily="34" charset="0"/>
              </a:rPr>
              <a:t>DO NOT TEST!</a:t>
            </a:r>
          </a:p>
          <a:p>
            <a:pPr marL="0" indent="0" eaLnBrk="1" hangingPunct="1">
              <a:buNone/>
            </a:pPr>
            <a:r>
              <a:rPr lang="en-US" sz="7400" b="1" dirty="0">
                <a:ln w="12700">
                  <a:solidFill>
                    <a:schemeClr val="tx2">
                      <a:satMod val="155000"/>
                    </a:schemeClr>
                  </a:solidFill>
                  <a:prstDash val="solid"/>
                </a:ln>
                <a:solidFill>
                  <a:srgbClr val="C00000"/>
                </a:solidFill>
                <a:effectLst>
                  <a:glow rad="101600">
                    <a:schemeClr val="tx1">
                      <a:alpha val="75000"/>
                    </a:schemeClr>
                  </a:glow>
                  <a:outerShdw blurRad="41275" dist="20320" dir="1800000" algn="tl" rotWithShape="0">
                    <a:srgbClr val="000000">
                      <a:alpha val="40000"/>
                    </a:srgbClr>
                  </a:outerShdw>
                </a:effectLst>
                <a:latin typeface="Arial" pitchFamily="34" charset="0"/>
                <a:cs typeface="Arial" pitchFamily="34" charset="0"/>
              </a:rPr>
              <a:t>DO NOT TREAT!</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48311" y="345440"/>
            <a:ext cx="3746590" cy="2936240"/>
          </a:xfrm>
          <a:prstGeom prst="rect">
            <a:avLst/>
          </a:prstGeom>
        </p:spPr>
      </p:pic>
    </p:spTree>
    <p:extLst>
      <p:ext uri="{BB962C8B-B14F-4D97-AF65-F5344CB8AC3E}">
        <p14:creationId xmlns:p14="http://schemas.microsoft.com/office/powerpoint/2010/main" val="34597991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 y="863600"/>
            <a:ext cx="8968740" cy="949960"/>
          </a:xfrm>
        </p:spPr>
        <p:txBody>
          <a:bodyPr/>
          <a:lstStyle/>
          <a:p>
            <a:r>
              <a:rPr lang="en-US" dirty="0" smtClean="0">
                <a:ln w="18000">
                  <a:solidFill>
                    <a:schemeClr val="accent2">
                      <a:satMod val="140000"/>
                    </a:schemeClr>
                  </a:solidFill>
                  <a:prstDash val="solid"/>
                  <a:miter lim="800000"/>
                </a:ln>
                <a:solidFill>
                  <a:srgbClr val="008000"/>
                </a:solidFill>
                <a:effectLst>
                  <a:outerShdw blurRad="25500" dist="23000" dir="7020000" algn="tl">
                    <a:srgbClr val="000000">
                      <a:alpha val="50000"/>
                    </a:srgbClr>
                  </a:outerShdw>
                </a:effectLst>
                <a:latin typeface="Arial" pitchFamily="34" charset="0"/>
                <a:cs typeface="Arial" pitchFamily="34" charset="0"/>
              </a:rPr>
              <a:t>Specific symptoms</a:t>
            </a:r>
            <a:endParaRPr lang="en-US" dirty="0">
              <a:ln w="18000">
                <a:solidFill>
                  <a:schemeClr val="accent2">
                    <a:satMod val="140000"/>
                  </a:schemeClr>
                </a:solidFill>
                <a:prstDash val="solid"/>
                <a:miter lim="800000"/>
              </a:ln>
              <a:solidFill>
                <a:srgbClr val="008000"/>
              </a:solidFill>
              <a:effectLst>
                <a:outerShdw blurRad="25500" dist="23000" dir="7020000" algn="tl">
                  <a:srgbClr val="000000">
                    <a:alpha val="50000"/>
                  </a:srgbClr>
                </a:outerShdw>
              </a:effectLst>
              <a:latin typeface="Arial" pitchFamily="34" charset="0"/>
              <a:cs typeface="Arial" pitchFamily="34" charset="0"/>
            </a:endParaRPr>
          </a:p>
        </p:txBody>
      </p:sp>
      <p:sp>
        <p:nvSpPr>
          <p:cNvPr id="3" name="Content Placeholder 2"/>
          <p:cNvSpPr>
            <a:spLocks noGrp="1"/>
          </p:cNvSpPr>
          <p:nvPr>
            <p:ph idx="1"/>
          </p:nvPr>
        </p:nvSpPr>
        <p:spPr>
          <a:xfrm>
            <a:off x="586740" y="2763520"/>
            <a:ext cx="8968740" cy="3454400"/>
          </a:xfrm>
        </p:spPr>
        <p:txBody>
          <a:bodyPr/>
          <a:lstStyle/>
          <a:p>
            <a:pPr marL="0" indent="0" eaLnBrk="1" hangingPunct="1">
              <a:buNone/>
            </a:pPr>
            <a:r>
              <a:rPr lang="en-US" sz="7400" b="1" dirty="0">
                <a:ln w="18000">
                  <a:solidFill>
                    <a:schemeClr val="accent2">
                      <a:satMod val="140000"/>
                    </a:schemeClr>
                  </a:solidFill>
                  <a:prstDash val="solid"/>
                  <a:miter lim="800000"/>
                </a:ln>
                <a:solidFill>
                  <a:srgbClr val="008000"/>
                </a:solidFill>
                <a:effectLst>
                  <a:outerShdw blurRad="25500" dist="23000" dir="7020000" algn="tl">
                    <a:srgbClr val="000000">
                      <a:alpha val="50000"/>
                    </a:srgbClr>
                  </a:outerShdw>
                </a:effectLst>
                <a:latin typeface="Arial" pitchFamily="34" charset="0"/>
                <a:cs typeface="Arial" pitchFamily="34" charset="0"/>
              </a:rPr>
              <a:t>Test  &amp;  treat</a:t>
            </a:r>
          </a:p>
          <a:p>
            <a:pPr marL="0" indent="0" eaLnBrk="1" hangingPunct="1">
              <a:buNone/>
            </a:pPr>
            <a:r>
              <a:rPr lang="en-US" sz="7400" b="1" dirty="0">
                <a:ln w="18000">
                  <a:solidFill>
                    <a:schemeClr val="accent2">
                      <a:satMod val="140000"/>
                    </a:schemeClr>
                  </a:solidFill>
                  <a:prstDash val="solid"/>
                  <a:miter lim="800000"/>
                </a:ln>
                <a:solidFill>
                  <a:srgbClr val="008000"/>
                </a:solidFill>
                <a:effectLst>
                  <a:outerShdw blurRad="25500" dist="23000" dir="7020000" algn="tl">
                    <a:srgbClr val="000000">
                      <a:alpha val="50000"/>
                    </a:srgbClr>
                  </a:outerShdw>
                </a:effectLst>
                <a:latin typeface="Arial" pitchFamily="34" charset="0"/>
                <a:cs typeface="Arial" pitchFamily="34" charset="0"/>
              </a:rPr>
              <a:t>(or just treat)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7960" y="431800"/>
            <a:ext cx="3003281" cy="2504440"/>
          </a:xfrm>
          <a:prstGeom prst="rect">
            <a:avLst/>
          </a:prstGeom>
        </p:spPr>
      </p:pic>
    </p:spTree>
    <p:extLst>
      <p:ext uri="{BB962C8B-B14F-4D97-AF65-F5344CB8AC3E}">
        <p14:creationId xmlns:p14="http://schemas.microsoft.com/office/powerpoint/2010/main" val="6711393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513842"/>
            <a:ext cx="5280660" cy="1899920"/>
          </a:xfrm>
        </p:spPr>
        <p:txBody>
          <a:bodyPr/>
          <a:lstStyle/>
          <a:p>
            <a:r>
              <a:rPr lang="en-US" dirty="0" smtClean="0">
                <a:ln w="18000">
                  <a:solidFill>
                    <a:schemeClr val="accent2">
                      <a:satMod val="140000"/>
                    </a:schemeClr>
                  </a:solidFill>
                  <a:prstDash val="solid"/>
                  <a:miter lim="800000"/>
                </a:ln>
                <a:solidFill>
                  <a:srgbClr val="7F6000"/>
                </a:solidFill>
                <a:effectLst>
                  <a:outerShdw blurRad="25500" dist="23000" dir="7020000" algn="tl">
                    <a:srgbClr val="000000">
                      <a:alpha val="50000"/>
                    </a:srgbClr>
                  </a:outerShdw>
                </a:effectLst>
                <a:latin typeface="Arial" pitchFamily="34" charset="0"/>
                <a:cs typeface="Arial" pitchFamily="34" charset="0"/>
              </a:rPr>
              <a:t>Non-specific symptoms</a:t>
            </a:r>
            <a:endParaRPr lang="en-US" dirty="0">
              <a:ln w="18000">
                <a:solidFill>
                  <a:schemeClr val="accent2">
                    <a:satMod val="140000"/>
                  </a:schemeClr>
                </a:solidFill>
                <a:prstDash val="solid"/>
                <a:miter lim="800000"/>
              </a:ln>
              <a:solidFill>
                <a:srgbClr val="7F6000"/>
              </a:solidFill>
              <a:effectLst>
                <a:outerShdw blurRad="25500" dist="23000" dir="7020000" algn="tl">
                  <a:srgbClr val="000000">
                    <a:alpha val="50000"/>
                  </a:srgbClr>
                </a:outerShdw>
              </a:effectLst>
              <a:latin typeface="Arial" pitchFamily="34" charset="0"/>
              <a:cs typeface="Arial" pitchFamily="34" charset="0"/>
            </a:endParaRPr>
          </a:p>
        </p:txBody>
      </p:sp>
      <p:sp>
        <p:nvSpPr>
          <p:cNvPr id="3" name="Content Placeholder 2"/>
          <p:cNvSpPr>
            <a:spLocks noGrp="1"/>
          </p:cNvSpPr>
          <p:nvPr>
            <p:ph idx="1"/>
          </p:nvPr>
        </p:nvSpPr>
        <p:spPr>
          <a:xfrm>
            <a:off x="754380" y="3540760"/>
            <a:ext cx="8968740" cy="1727200"/>
          </a:xfrm>
        </p:spPr>
        <p:txBody>
          <a:bodyPr/>
          <a:lstStyle/>
          <a:p>
            <a:pPr marL="0" indent="0" eaLnBrk="1" hangingPunct="1">
              <a:buNone/>
            </a:pPr>
            <a:r>
              <a:rPr lang="en-US" sz="7400" b="1" dirty="0">
                <a:ln w="18000">
                  <a:solidFill>
                    <a:schemeClr val="accent2">
                      <a:satMod val="140000"/>
                    </a:schemeClr>
                  </a:solidFill>
                  <a:prstDash val="solid"/>
                  <a:miter lim="800000"/>
                </a:ln>
                <a:solidFill>
                  <a:srgbClr val="7F6000"/>
                </a:solidFill>
                <a:effectLst>
                  <a:outerShdw blurRad="25500" dist="23000" dir="7020000" algn="tl">
                    <a:srgbClr val="000000">
                      <a:alpha val="50000"/>
                    </a:srgbClr>
                  </a:outerShdw>
                </a:effectLst>
                <a:latin typeface="Arial" pitchFamily="34" charset="0"/>
                <a:cs typeface="Arial" pitchFamily="34" charset="0"/>
              </a:rPr>
              <a:t>Individualize care</a:t>
            </a:r>
          </a:p>
        </p:txBody>
      </p:sp>
      <p:pic>
        <p:nvPicPr>
          <p:cNvPr id="4" name="Picture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532121" y="345440"/>
            <a:ext cx="3400354" cy="2786164"/>
          </a:xfrm>
          <a:prstGeom prst="rect">
            <a:avLst/>
          </a:prstGeom>
        </p:spPr>
      </p:pic>
    </p:spTree>
    <p:extLst>
      <p:ext uri="{BB962C8B-B14F-4D97-AF65-F5344CB8AC3E}">
        <p14:creationId xmlns:p14="http://schemas.microsoft.com/office/powerpoint/2010/main" val="37923440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4861560" cy="949960"/>
          </a:xfrm>
        </p:spPr>
        <p:txBody>
          <a:bodyPr/>
          <a:lstStyle/>
          <a:p>
            <a:r>
              <a:rPr lang="en-US" dirty="0" smtClean="0">
                <a:latin typeface="Arial" pitchFamily="34" charset="0"/>
                <a:cs typeface="Arial" pitchFamily="34" charset="0"/>
              </a:rPr>
              <a:t>The Gray Zone</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dirty="0" smtClean="0">
                <a:latin typeface="Arial" pitchFamily="34" charset="0"/>
                <a:cs typeface="Arial" pitchFamily="34" charset="0"/>
              </a:rPr>
              <a:t>Weak and dizzy</a:t>
            </a:r>
          </a:p>
          <a:p>
            <a:r>
              <a:rPr lang="en-US" dirty="0" smtClean="0">
                <a:latin typeface="Arial" pitchFamily="34" charset="0"/>
                <a:cs typeface="Arial" pitchFamily="34" charset="0"/>
              </a:rPr>
              <a:t>Altered mental status</a:t>
            </a:r>
          </a:p>
          <a:p>
            <a:r>
              <a:rPr lang="en-US" dirty="0" smtClean="0">
                <a:latin typeface="Arial" pitchFamily="34" charset="0"/>
                <a:cs typeface="Arial" pitchFamily="34" charset="0"/>
              </a:rPr>
              <a:t>Decreased appetite</a:t>
            </a:r>
          </a:p>
          <a:p>
            <a:r>
              <a:rPr lang="en-US" dirty="0" smtClean="0">
                <a:latin typeface="Arial" pitchFamily="34" charset="0"/>
                <a:cs typeface="Arial" pitchFamily="34" charset="0"/>
              </a:rPr>
              <a:t>Decreased mobility</a:t>
            </a:r>
          </a:p>
          <a:p>
            <a:r>
              <a:rPr lang="en-US" dirty="0" smtClean="0">
                <a:latin typeface="Arial" pitchFamily="34" charset="0"/>
                <a:cs typeface="Arial" pitchFamily="34" charset="0"/>
              </a:rPr>
              <a:t>Fever without a focus</a:t>
            </a:r>
            <a:endParaRPr lang="en-US" dirty="0">
              <a:latin typeface="Arial" pitchFamily="34" charset="0"/>
              <a:cs typeface="Arial" pitchFamily="34"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118860" y="431800"/>
            <a:ext cx="3267321" cy="2677160"/>
          </a:xfrm>
          <a:prstGeom prst="rect">
            <a:avLst/>
          </a:prstGeom>
        </p:spPr>
      </p:pic>
    </p:spTree>
    <p:extLst>
      <p:ext uri="{BB962C8B-B14F-4D97-AF65-F5344CB8AC3E}">
        <p14:creationId xmlns:p14="http://schemas.microsoft.com/office/powerpoint/2010/main" val="277846756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1468120"/>
          </a:xfrm>
        </p:spPr>
        <p:txBody>
          <a:bodyPr/>
          <a:lstStyle/>
          <a:p>
            <a:pPr>
              <a:lnSpc>
                <a:spcPct val="140000"/>
              </a:lnSpc>
            </a:pPr>
            <a:r>
              <a:rPr lang="en-US" dirty="0">
                <a:latin typeface="Arial" pitchFamily="34" charset="0"/>
                <a:cs typeface="Arial" pitchFamily="34" charset="0"/>
              </a:rPr>
              <a:t>The Gray Zone – Evidence?</a:t>
            </a:r>
            <a:r>
              <a:rPr lang="en-US" dirty="0" smtClean="0">
                <a:latin typeface="Arial" pitchFamily="34" charset="0"/>
                <a:cs typeface="Arial" pitchFamily="34" charset="0"/>
              </a:rPr>
              <a:t/>
            </a:r>
            <a:br>
              <a:rPr lang="en-US" dirty="0" smtClean="0">
                <a:latin typeface="Arial" pitchFamily="34" charset="0"/>
                <a:cs typeface="Arial" pitchFamily="34" charset="0"/>
              </a:rPr>
            </a:br>
            <a:r>
              <a:rPr lang="da-DK" sz="2700" b="0" dirty="0">
                <a:latin typeface="Arial" pitchFamily="34" charset="0"/>
                <a:cs typeface="Arial" pitchFamily="34" charset="0"/>
              </a:rPr>
              <a:t>Can J </a:t>
            </a:r>
            <a:r>
              <a:rPr lang="da-DK" sz="2700" b="0" dirty="0" err="1">
                <a:latin typeface="Arial" pitchFamily="34" charset="0"/>
                <a:cs typeface="Arial" pitchFamily="34" charset="0"/>
              </a:rPr>
              <a:t>Emerg</a:t>
            </a:r>
            <a:r>
              <a:rPr lang="da-DK" sz="2700" b="0" dirty="0">
                <a:latin typeface="Arial" pitchFamily="34" charset="0"/>
                <a:cs typeface="Arial" pitchFamily="34" charset="0"/>
              </a:rPr>
              <a:t> Med 2007;9(2):87-92</a:t>
            </a:r>
            <a:endParaRPr lang="en-US" b="0" dirty="0">
              <a:latin typeface="Arial" pitchFamily="34" charset="0"/>
              <a:cs typeface="Arial" pitchFamily="34" charset="0"/>
            </a:endParaRPr>
          </a:p>
        </p:txBody>
      </p:sp>
      <p:sp>
        <p:nvSpPr>
          <p:cNvPr id="3" name="Content Placeholder 2"/>
          <p:cNvSpPr>
            <a:spLocks noGrp="1"/>
          </p:cNvSpPr>
          <p:nvPr>
            <p:ph idx="1"/>
          </p:nvPr>
        </p:nvSpPr>
        <p:spPr>
          <a:xfrm>
            <a:off x="754380" y="2418080"/>
            <a:ext cx="8968740" cy="3540760"/>
          </a:xfrm>
        </p:spPr>
        <p:txBody>
          <a:bodyPr/>
          <a:lstStyle/>
          <a:p>
            <a:pPr>
              <a:lnSpc>
                <a:spcPct val="140000"/>
              </a:lnSpc>
            </a:pPr>
            <a:r>
              <a:rPr lang="en-US" dirty="0" err="1" smtClean="0">
                <a:latin typeface="Arial" pitchFamily="34" charset="0"/>
                <a:cs typeface="Arial" pitchFamily="34" charset="0"/>
              </a:rPr>
              <a:t>Ducharme</a:t>
            </a:r>
            <a:r>
              <a:rPr lang="en-US" dirty="0" smtClean="0">
                <a:latin typeface="Arial" pitchFamily="34" charset="0"/>
                <a:cs typeface="Arial" pitchFamily="34" charset="0"/>
              </a:rPr>
              <a:t> et al. studied </a:t>
            </a:r>
            <a:br>
              <a:rPr lang="en-US" dirty="0" smtClean="0">
                <a:latin typeface="Arial" pitchFamily="34" charset="0"/>
                <a:cs typeface="Arial" pitchFamily="34" charset="0"/>
              </a:rPr>
            </a:br>
            <a:r>
              <a:rPr lang="en-US" dirty="0" smtClean="0">
                <a:latin typeface="Arial" pitchFamily="34" charset="0"/>
                <a:cs typeface="Arial" pitchFamily="34" charset="0"/>
              </a:rPr>
              <a:t>200 ED patients aged ≥65</a:t>
            </a:r>
          </a:p>
          <a:p>
            <a:pPr>
              <a:lnSpc>
                <a:spcPct val="140000"/>
              </a:lnSpc>
            </a:pPr>
            <a:r>
              <a:rPr lang="en-US" dirty="0" smtClean="0">
                <a:latin typeface="Arial" pitchFamily="34" charset="0"/>
                <a:cs typeface="Arial" pitchFamily="34" charset="0"/>
              </a:rPr>
              <a:t>100 with vague symptoms, possibly UTI</a:t>
            </a:r>
          </a:p>
          <a:p>
            <a:pPr>
              <a:lnSpc>
                <a:spcPct val="140000"/>
              </a:lnSpc>
            </a:pPr>
            <a:r>
              <a:rPr lang="en-US" dirty="0" smtClean="0">
                <a:latin typeface="Arial" pitchFamily="34" charset="0"/>
                <a:cs typeface="Arial" pitchFamily="34" charset="0"/>
              </a:rPr>
              <a:t>100 with no urinary symptoms</a:t>
            </a:r>
          </a:p>
        </p:txBody>
      </p:sp>
    </p:spTree>
    <p:extLst>
      <p:ext uri="{BB962C8B-B14F-4D97-AF65-F5344CB8AC3E}">
        <p14:creationId xmlns:p14="http://schemas.microsoft.com/office/powerpoint/2010/main" val="224055170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3"/>
          <p:cNvGraphicFramePr>
            <a:graphicFrameLocks/>
          </p:cNvGraphicFramePr>
          <p:nvPr>
            <p:extLst>
              <p:ext uri="{D42A27DB-BD31-4B8C-83A1-F6EECF244321}">
                <p14:modId xmlns:p14="http://schemas.microsoft.com/office/powerpoint/2010/main" val="1967482204"/>
              </p:ext>
            </p:extLst>
          </p:nvPr>
        </p:nvGraphicFramePr>
        <p:xfrm>
          <a:off x="502920" y="1727200"/>
          <a:ext cx="9136380" cy="3247136"/>
        </p:xfrm>
        <a:graphic>
          <a:graphicData uri="http://schemas.openxmlformats.org/drawingml/2006/table">
            <a:tbl>
              <a:tblPr firstRow="1" bandRow="1">
                <a:tableStyleId>{8EC20E35-A176-4012-BC5E-935CFFF8708E}</a:tableStyleId>
              </a:tblPr>
              <a:tblGrid>
                <a:gridCol w="4568190"/>
                <a:gridCol w="4568190"/>
              </a:tblGrid>
              <a:tr h="811784">
                <a:tc>
                  <a:txBody>
                    <a:bodyPr/>
                    <a:lstStyle/>
                    <a:p>
                      <a:pPr algn="l"/>
                      <a:r>
                        <a:rPr lang="en-US" sz="3600" dirty="0" smtClean="0">
                          <a:latin typeface="Georgia"/>
                          <a:cs typeface="Georgia"/>
                        </a:rPr>
                        <a:t>Vague Symptoms</a:t>
                      </a:r>
                      <a:endParaRPr lang="en-US" sz="3600" dirty="0">
                        <a:latin typeface="Georgia"/>
                        <a:cs typeface="Georgia"/>
                      </a:endParaRPr>
                    </a:p>
                  </a:txBody>
                  <a:tcPr marL="100584" marR="100584" marT="51816" marB="51816" anchor="b"/>
                </a:tc>
                <a:tc>
                  <a:txBody>
                    <a:bodyPr/>
                    <a:lstStyle/>
                    <a:p>
                      <a:pPr algn="l"/>
                      <a:r>
                        <a:rPr lang="en-US" sz="3600" dirty="0" smtClean="0">
                          <a:latin typeface="Georgia"/>
                          <a:cs typeface="Georgia"/>
                        </a:rPr>
                        <a:t>No UTI Symptoms</a:t>
                      </a:r>
                      <a:endParaRPr lang="en-US" sz="3600" dirty="0">
                        <a:latin typeface="Georgia"/>
                        <a:cs typeface="Georgia"/>
                      </a:endParaRPr>
                    </a:p>
                  </a:txBody>
                  <a:tcPr marL="100584" marR="100584" marT="51816" marB="51816" anchor="b"/>
                </a:tc>
              </a:tr>
              <a:tr h="811784">
                <a:tc>
                  <a:txBody>
                    <a:bodyPr/>
                    <a:lstStyle/>
                    <a:p>
                      <a:pPr algn="l"/>
                      <a:r>
                        <a:rPr lang="en-US" sz="3600" b="0" dirty="0" smtClean="0">
                          <a:latin typeface="Georgia"/>
                          <a:cs typeface="Georgia"/>
                        </a:rPr>
                        <a:t>Confusion</a:t>
                      </a:r>
                      <a:endParaRPr lang="en-US" sz="3600" b="0" dirty="0">
                        <a:latin typeface="Georgia"/>
                        <a:cs typeface="Georgia"/>
                      </a:endParaRPr>
                    </a:p>
                  </a:txBody>
                  <a:tcPr marL="100584" marR="100584" marT="51816" marB="51816" anchor="b"/>
                </a:tc>
                <a:tc>
                  <a:txBody>
                    <a:bodyPr/>
                    <a:lstStyle/>
                    <a:p>
                      <a:pPr algn="l"/>
                      <a:r>
                        <a:rPr lang="en-US" sz="3600" b="0" dirty="0" smtClean="0">
                          <a:latin typeface="Georgia"/>
                          <a:cs typeface="Georgia"/>
                        </a:rPr>
                        <a:t>Cast check</a:t>
                      </a:r>
                      <a:endParaRPr lang="en-US" sz="3600" b="0" dirty="0">
                        <a:latin typeface="Georgia"/>
                        <a:cs typeface="Georgia"/>
                      </a:endParaRPr>
                    </a:p>
                  </a:txBody>
                  <a:tcPr marL="100584" marR="100584" marT="51816" marB="51816" anchor="b"/>
                </a:tc>
              </a:tr>
              <a:tr h="811784">
                <a:tc>
                  <a:txBody>
                    <a:bodyPr/>
                    <a:lstStyle/>
                    <a:p>
                      <a:pPr algn="l"/>
                      <a:r>
                        <a:rPr lang="en-US" sz="3600" b="0" dirty="0" smtClean="0">
                          <a:latin typeface="Georgia"/>
                          <a:cs typeface="Georgia"/>
                        </a:rPr>
                        <a:t>Weakness</a:t>
                      </a:r>
                      <a:endParaRPr lang="en-US" sz="3600" b="0" dirty="0">
                        <a:latin typeface="Georgia"/>
                        <a:cs typeface="Georgia"/>
                      </a:endParaRPr>
                    </a:p>
                  </a:txBody>
                  <a:tcPr marL="100584" marR="100584" marT="51816" marB="51816" anchor="b"/>
                </a:tc>
                <a:tc>
                  <a:txBody>
                    <a:bodyPr/>
                    <a:lstStyle/>
                    <a:p>
                      <a:pPr algn="l"/>
                      <a:r>
                        <a:rPr lang="en-US" sz="3600" b="0" dirty="0" smtClean="0">
                          <a:latin typeface="Georgia"/>
                          <a:cs typeface="Georgia"/>
                        </a:rPr>
                        <a:t>Minor trauma</a:t>
                      </a:r>
                      <a:endParaRPr lang="en-US" sz="3600" b="0" dirty="0">
                        <a:latin typeface="Georgia"/>
                        <a:cs typeface="Georgia"/>
                      </a:endParaRPr>
                    </a:p>
                  </a:txBody>
                  <a:tcPr marL="100584" marR="100584" marT="51816" marB="51816" anchor="b"/>
                </a:tc>
              </a:tr>
              <a:tr h="811784">
                <a:tc>
                  <a:txBody>
                    <a:bodyPr/>
                    <a:lstStyle/>
                    <a:p>
                      <a:pPr algn="l"/>
                      <a:r>
                        <a:rPr lang="en-US" sz="3600" b="0" dirty="0" smtClean="0">
                          <a:latin typeface="Georgia"/>
                          <a:cs typeface="Georgia"/>
                        </a:rPr>
                        <a:t>Fever without focus</a:t>
                      </a:r>
                      <a:endParaRPr lang="en-US" sz="3600" b="0" dirty="0">
                        <a:latin typeface="Georgia"/>
                        <a:cs typeface="Georgia"/>
                      </a:endParaRPr>
                    </a:p>
                  </a:txBody>
                  <a:tcPr marL="100584" marR="100584" marT="51816" marB="51816" anchor="b"/>
                </a:tc>
                <a:tc>
                  <a:txBody>
                    <a:bodyPr/>
                    <a:lstStyle/>
                    <a:p>
                      <a:pPr algn="l"/>
                      <a:r>
                        <a:rPr lang="en-US" sz="3600" b="0" dirty="0" smtClean="0">
                          <a:latin typeface="Georgia"/>
                          <a:cs typeface="Georgia"/>
                        </a:rPr>
                        <a:t>etc.</a:t>
                      </a:r>
                      <a:endParaRPr lang="en-US" sz="3600" b="0" dirty="0">
                        <a:latin typeface="Georgia"/>
                        <a:cs typeface="Georgia"/>
                      </a:endParaRPr>
                    </a:p>
                  </a:txBody>
                  <a:tcPr marL="100584" marR="100584" marT="51816" marB="51816" anchor="b"/>
                </a:tc>
              </a:tr>
            </a:tbl>
          </a:graphicData>
        </a:graphic>
      </p:graphicFrame>
      <p:sp>
        <p:nvSpPr>
          <p:cNvPr id="6" name="Title 5"/>
          <p:cNvSpPr>
            <a:spLocks noGrp="1"/>
          </p:cNvSpPr>
          <p:nvPr>
            <p:ph type="title"/>
          </p:nvPr>
        </p:nvSpPr>
        <p:spPr>
          <a:xfrm>
            <a:off x="754380" y="259080"/>
            <a:ext cx="8968740" cy="949960"/>
          </a:xfrm>
        </p:spPr>
        <p:txBody>
          <a:bodyPr/>
          <a:lstStyle/>
          <a:p>
            <a:r>
              <a:rPr lang="en-US" dirty="0" smtClean="0">
                <a:latin typeface="Arial" pitchFamily="34" charset="0"/>
                <a:cs typeface="Arial" pitchFamily="34" charset="0"/>
              </a:rPr>
              <a:t>Study Definitions</a:t>
            </a:r>
            <a:endParaRPr lang="en-US" dirty="0">
              <a:latin typeface="Arial" pitchFamily="34" charset="0"/>
              <a:cs typeface="Arial" pitchFamily="34" charset="0"/>
            </a:endParaRPr>
          </a:p>
        </p:txBody>
      </p:sp>
      <p:sp>
        <p:nvSpPr>
          <p:cNvPr id="2" name="TextBox 1"/>
          <p:cNvSpPr txBox="1"/>
          <p:nvPr/>
        </p:nvSpPr>
        <p:spPr>
          <a:xfrm>
            <a:off x="429004" y="5613400"/>
            <a:ext cx="7869176" cy="592983"/>
          </a:xfrm>
          <a:prstGeom prst="rect">
            <a:avLst/>
          </a:prstGeom>
          <a:noFill/>
        </p:spPr>
        <p:txBody>
          <a:bodyPr wrap="none" lIns="101882" tIns="50941" rIns="101882" bIns="50941" rtlCol="0">
            <a:spAutoFit/>
          </a:bodyPr>
          <a:lstStyle/>
          <a:p>
            <a:r>
              <a:rPr lang="en-US" sz="3100" dirty="0">
                <a:solidFill>
                  <a:srgbClr val="FFFFFF"/>
                </a:solidFill>
                <a:latin typeface="Tahoma" pitchFamily="34" charset="0"/>
              </a:rPr>
              <a:t>(No fever allowed in “no symptoms” group.)</a:t>
            </a:r>
          </a:p>
        </p:txBody>
      </p:sp>
    </p:spTree>
    <p:extLst>
      <p:ext uri="{BB962C8B-B14F-4D97-AF65-F5344CB8AC3E}">
        <p14:creationId xmlns:p14="http://schemas.microsoft.com/office/powerpoint/2010/main" val="22255362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4749800"/>
            <a:ext cx="8968740" cy="1986280"/>
          </a:xfrm>
        </p:spPr>
        <p:txBody>
          <a:bodyPr/>
          <a:lstStyle/>
          <a:p>
            <a:r>
              <a:rPr lang="en-US" sz="4000" b="0" dirty="0">
                <a:solidFill>
                  <a:schemeClr val="bg1">
                    <a:lumMod val="50000"/>
                  </a:schemeClr>
                </a:solidFill>
                <a:effectLst/>
                <a:latin typeface="Arial Black" pitchFamily="34" charset="0"/>
                <a:cs typeface="Arial" pitchFamily="34" charset="0"/>
              </a:rPr>
              <a:t>The gray zone patient</a:t>
            </a:r>
            <a:br>
              <a:rPr lang="en-US" sz="4000" b="0" dirty="0">
                <a:solidFill>
                  <a:schemeClr val="bg1">
                    <a:lumMod val="50000"/>
                  </a:schemeClr>
                </a:solidFill>
                <a:effectLst/>
                <a:latin typeface="Arial Black" pitchFamily="34" charset="0"/>
                <a:cs typeface="Arial" pitchFamily="34" charset="0"/>
              </a:rPr>
            </a:br>
            <a:r>
              <a:rPr lang="en-US" sz="4000" b="0" dirty="0">
                <a:solidFill>
                  <a:schemeClr val="bg1">
                    <a:lumMod val="50000"/>
                  </a:schemeClr>
                </a:solidFill>
                <a:effectLst/>
                <a:latin typeface="Arial Black" pitchFamily="34" charset="0"/>
                <a:cs typeface="Arial" pitchFamily="34" charset="0"/>
              </a:rPr>
              <a:t>probably does NOT have UTI!</a:t>
            </a:r>
            <a:r>
              <a:rPr lang="en-US" sz="4000" dirty="0">
                <a:solidFill>
                  <a:schemeClr val="bg1">
                    <a:lumMod val="50000"/>
                  </a:schemeClr>
                </a:solidFill>
                <a:effectLst/>
                <a:latin typeface="Arial Black" pitchFamily="34" charset="0"/>
                <a:cs typeface="Arial" pitchFamily="34" charset="0"/>
              </a:rPr>
              <a:t/>
            </a:r>
            <a:br>
              <a:rPr lang="en-US" sz="4000" dirty="0">
                <a:solidFill>
                  <a:schemeClr val="bg1">
                    <a:lumMod val="50000"/>
                  </a:schemeClr>
                </a:solidFill>
                <a:effectLst/>
                <a:latin typeface="Arial Black" pitchFamily="34" charset="0"/>
                <a:cs typeface="Arial" pitchFamily="34" charset="0"/>
              </a:rPr>
            </a:br>
            <a:r>
              <a:rPr lang="en-US" sz="3100" b="0" dirty="0">
                <a:solidFill>
                  <a:schemeClr val="bg1">
                    <a:lumMod val="50000"/>
                  </a:schemeClr>
                </a:solidFill>
                <a:effectLst/>
                <a:latin typeface="Arial Black" pitchFamily="34" charset="0"/>
                <a:cs typeface="Arial" pitchFamily="34" charset="0"/>
              </a:rPr>
              <a:t>(p value = 0.34)</a:t>
            </a:r>
            <a:endParaRPr lang="en-US" sz="4000" dirty="0">
              <a:solidFill>
                <a:schemeClr val="bg1">
                  <a:lumMod val="50000"/>
                </a:schemeClr>
              </a:solidFill>
              <a:effectLst/>
              <a:latin typeface="Arial Black" pitchFamily="34" charset="0"/>
              <a:cs typeface="Arial" pitchFamily="34" charset="0"/>
            </a:endParaRPr>
          </a:p>
        </p:txBody>
      </p:sp>
      <p:sp>
        <p:nvSpPr>
          <p:cNvPr id="3" name="Content Placeholder 2"/>
          <p:cNvSpPr>
            <a:spLocks noGrp="1"/>
          </p:cNvSpPr>
          <p:nvPr>
            <p:ph idx="1"/>
          </p:nvPr>
        </p:nvSpPr>
        <p:spPr>
          <a:xfrm>
            <a:off x="670560" y="4058920"/>
            <a:ext cx="8968740" cy="518160"/>
          </a:xfrm>
        </p:spPr>
        <p:txBody>
          <a:bodyPr/>
          <a:lstStyle/>
          <a:p>
            <a:r>
              <a:rPr lang="en-US" sz="2200" dirty="0" err="1">
                <a:latin typeface="Arial" pitchFamily="34" charset="0"/>
                <a:cs typeface="Arial" pitchFamily="34" charset="0"/>
              </a:rPr>
              <a:t>Ducharme</a:t>
            </a:r>
            <a:r>
              <a:rPr lang="en-US" sz="2200" dirty="0">
                <a:latin typeface="Arial" pitchFamily="34" charset="0"/>
                <a:cs typeface="Arial" pitchFamily="34" charset="0"/>
              </a:rPr>
              <a:t>, </a:t>
            </a:r>
            <a:r>
              <a:rPr lang="da-DK" sz="2200" dirty="0">
                <a:latin typeface="Arial" pitchFamily="34" charset="0"/>
                <a:cs typeface="Arial" pitchFamily="34" charset="0"/>
              </a:rPr>
              <a:t>Can J </a:t>
            </a:r>
            <a:r>
              <a:rPr lang="da-DK" sz="2200" dirty="0" err="1">
                <a:latin typeface="Arial" pitchFamily="34" charset="0"/>
                <a:cs typeface="Arial" pitchFamily="34" charset="0"/>
              </a:rPr>
              <a:t>Emerg</a:t>
            </a:r>
            <a:r>
              <a:rPr lang="da-DK" sz="2200" dirty="0">
                <a:latin typeface="Arial" pitchFamily="34" charset="0"/>
                <a:cs typeface="Arial" pitchFamily="34" charset="0"/>
              </a:rPr>
              <a:t> Med 2007;9(2):87-92</a:t>
            </a:r>
            <a:endParaRPr lang="en-US" sz="2200" dirty="0">
              <a:latin typeface="Arial" pitchFamily="34" charset="0"/>
              <a:cs typeface="Arial" pitchFamily="34" charset="0"/>
            </a:endParaRPr>
          </a:p>
        </p:txBody>
      </p:sp>
      <p:graphicFrame>
        <p:nvGraphicFramePr>
          <p:cNvPr id="4" name="Table Placeholder 3"/>
          <p:cNvGraphicFramePr>
            <a:graphicFrameLocks/>
          </p:cNvGraphicFramePr>
          <p:nvPr>
            <p:extLst>
              <p:ext uri="{D42A27DB-BD31-4B8C-83A1-F6EECF244321}">
                <p14:modId xmlns:p14="http://schemas.microsoft.com/office/powerpoint/2010/main" val="720662310"/>
              </p:ext>
            </p:extLst>
          </p:nvPr>
        </p:nvGraphicFramePr>
        <p:xfrm>
          <a:off x="335280" y="690880"/>
          <a:ext cx="9304020" cy="3084576"/>
        </p:xfrm>
        <a:graphic>
          <a:graphicData uri="http://schemas.openxmlformats.org/drawingml/2006/table">
            <a:tbl>
              <a:tblPr firstRow="1" bandRow="1">
                <a:tableStyleId>{8EC20E35-A176-4012-BC5E-935CFFF8708E}</a:tableStyleId>
              </a:tblPr>
              <a:tblGrid>
                <a:gridCol w="5362138"/>
                <a:gridCol w="3941882"/>
              </a:tblGrid>
              <a:tr h="1347216">
                <a:tc>
                  <a:txBody>
                    <a:bodyPr/>
                    <a:lstStyle/>
                    <a:p>
                      <a:endParaRPr lang="en-US" sz="3200" dirty="0">
                        <a:latin typeface="Georgia"/>
                        <a:cs typeface="Georgia"/>
                      </a:endParaRPr>
                    </a:p>
                  </a:txBody>
                  <a:tcPr marL="100584" marR="100584" marT="51816" marB="51816" anchor="b"/>
                </a:tc>
                <a:tc>
                  <a:txBody>
                    <a:bodyPr/>
                    <a:lstStyle/>
                    <a:p>
                      <a:pPr algn="ctr"/>
                      <a:r>
                        <a:rPr lang="en-US" sz="4100" dirty="0" smtClean="0">
                          <a:latin typeface="Georgia"/>
                          <a:cs typeface="Georgia"/>
                        </a:rPr>
                        <a:t>Positive </a:t>
                      </a:r>
                      <a:br>
                        <a:rPr lang="en-US" sz="4100" dirty="0" smtClean="0">
                          <a:latin typeface="Georgia"/>
                          <a:cs typeface="Georgia"/>
                        </a:rPr>
                      </a:br>
                      <a:r>
                        <a:rPr lang="en-US" sz="4100" dirty="0" smtClean="0">
                          <a:latin typeface="Georgia"/>
                          <a:cs typeface="Georgia"/>
                        </a:rPr>
                        <a:t>Urine Culture</a:t>
                      </a:r>
                      <a:endParaRPr lang="en-US" sz="4100" dirty="0">
                        <a:latin typeface="Georgia"/>
                        <a:cs typeface="Georgia"/>
                      </a:endParaRPr>
                    </a:p>
                  </a:txBody>
                  <a:tcPr marL="100584" marR="100584" marT="51816" marB="51816" anchor="b"/>
                </a:tc>
              </a:tr>
              <a:tr h="863600">
                <a:tc>
                  <a:txBody>
                    <a:bodyPr/>
                    <a:lstStyle/>
                    <a:p>
                      <a:r>
                        <a:rPr lang="en-US" sz="4500" b="1" dirty="0" smtClean="0">
                          <a:latin typeface="Georgia"/>
                          <a:cs typeface="Georgia"/>
                        </a:rPr>
                        <a:t>No symptoms</a:t>
                      </a:r>
                      <a:endParaRPr lang="en-US" sz="4500" b="1" dirty="0">
                        <a:latin typeface="Georgia"/>
                        <a:cs typeface="Georgia"/>
                      </a:endParaRPr>
                    </a:p>
                  </a:txBody>
                  <a:tcPr marL="100584" marR="100584" marT="51816" marB="51816" anchor="b"/>
                </a:tc>
                <a:tc>
                  <a:txBody>
                    <a:bodyPr/>
                    <a:lstStyle/>
                    <a:p>
                      <a:pPr algn="ctr"/>
                      <a:r>
                        <a:rPr lang="en-US" sz="5000" b="1" dirty="0" smtClean="0">
                          <a:latin typeface="Georgia"/>
                          <a:cs typeface="Georgia"/>
                        </a:rPr>
                        <a:t>14%</a:t>
                      </a:r>
                      <a:endParaRPr lang="en-US" sz="5000" b="1" dirty="0">
                        <a:latin typeface="Georgia"/>
                        <a:cs typeface="Georgia"/>
                      </a:endParaRPr>
                    </a:p>
                  </a:txBody>
                  <a:tcPr marL="100584" marR="100584" marT="51816" marB="51816" anchor="b"/>
                </a:tc>
              </a:tr>
              <a:tr h="863600">
                <a:tc>
                  <a:txBody>
                    <a:bodyPr/>
                    <a:lstStyle/>
                    <a:p>
                      <a:r>
                        <a:rPr lang="en-US" sz="4500" b="1" dirty="0" smtClean="0">
                          <a:latin typeface="Georgia"/>
                          <a:cs typeface="Georgia"/>
                        </a:rPr>
                        <a:t>Vague symptoms</a:t>
                      </a:r>
                      <a:endParaRPr lang="en-US" sz="4500" b="1" dirty="0">
                        <a:latin typeface="Georgia"/>
                        <a:cs typeface="Georgia"/>
                      </a:endParaRPr>
                    </a:p>
                  </a:txBody>
                  <a:tcPr marL="100584" marR="100584" marT="51816" marB="51816" anchor="b"/>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5000" b="1" dirty="0" smtClean="0">
                          <a:latin typeface="Georgia"/>
                          <a:cs typeface="Georgia"/>
                        </a:rPr>
                        <a:t>19%</a:t>
                      </a:r>
                    </a:p>
                  </a:txBody>
                  <a:tcPr marL="100584" marR="100584" marT="51816" marB="51816" anchor="b"/>
                </a:tc>
              </a:tr>
            </a:tbl>
          </a:graphicData>
        </a:graphic>
      </p:graphicFrame>
    </p:spTree>
    <p:extLst>
      <p:ext uri="{BB962C8B-B14F-4D97-AF65-F5344CB8AC3E}">
        <p14:creationId xmlns:p14="http://schemas.microsoft.com/office/powerpoint/2010/main" val="15417985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Why is this important?</a:t>
            </a:r>
          </a:p>
        </p:txBody>
      </p:sp>
      <p:sp>
        <p:nvSpPr>
          <p:cNvPr id="3" name="Content Placeholder 2"/>
          <p:cNvSpPr>
            <a:spLocks noGrp="1"/>
          </p:cNvSpPr>
          <p:nvPr>
            <p:ph idx="1"/>
          </p:nvPr>
        </p:nvSpPr>
        <p:spPr>
          <a:xfrm>
            <a:off x="838200" y="1986280"/>
            <a:ext cx="8968740" cy="4058920"/>
          </a:xfrm>
        </p:spPr>
        <p:txBody>
          <a:bodyPr/>
          <a:lstStyle/>
          <a:p>
            <a:pPr marL="573089" indent="-573089">
              <a:buFont typeface="Tahoma" pitchFamily="34" charset="0"/>
              <a:buAutoNum type="arabicPeriod"/>
            </a:pPr>
            <a:r>
              <a:rPr lang="en-US" sz="4500" dirty="0">
                <a:latin typeface="Arial" pitchFamily="34" charset="0"/>
                <a:cs typeface="Arial" pitchFamily="34" charset="0"/>
              </a:rPr>
              <a:t>Antibiotic stewardship</a:t>
            </a:r>
          </a:p>
          <a:p>
            <a:pPr marL="573089" indent="-573089">
              <a:buFont typeface="Tahoma" pitchFamily="34" charset="0"/>
              <a:buAutoNum type="arabicPeriod"/>
            </a:pPr>
            <a:r>
              <a:rPr lang="en-US" sz="4500" dirty="0">
                <a:latin typeface="Arial" pitchFamily="34" charset="0"/>
                <a:cs typeface="Arial" pitchFamily="34" charset="0"/>
              </a:rPr>
              <a:t>Efficiency of clinical care</a:t>
            </a:r>
          </a:p>
          <a:p>
            <a:pPr marL="573089" indent="-573089">
              <a:buFont typeface="Tahoma" pitchFamily="34" charset="0"/>
              <a:buAutoNum type="arabicPeriod"/>
            </a:pPr>
            <a:r>
              <a:rPr lang="en-US" sz="4500" dirty="0">
                <a:latin typeface="Arial" pitchFamily="34" charset="0"/>
                <a:cs typeface="Arial" pitchFamily="34" charset="0"/>
              </a:rPr>
              <a:t>Patient safety </a:t>
            </a:r>
            <a:br>
              <a:rPr lang="en-US" sz="4500" dirty="0">
                <a:latin typeface="Arial" pitchFamily="34" charset="0"/>
                <a:cs typeface="Arial" pitchFamily="34" charset="0"/>
              </a:rPr>
            </a:br>
            <a:r>
              <a:rPr lang="en-US" sz="4500" dirty="0">
                <a:latin typeface="Arial" pitchFamily="34" charset="0"/>
                <a:cs typeface="Arial" pitchFamily="34" charset="0"/>
              </a:rPr>
              <a:t>(avoid premature closure)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Antibiotic Stewardship</a:t>
            </a:r>
          </a:p>
        </p:txBody>
      </p:sp>
      <p:sp>
        <p:nvSpPr>
          <p:cNvPr id="3" name="Content Placeholder 2"/>
          <p:cNvSpPr>
            <a:spLocks noGrp="1"/>
          </p:cNvSpPr>
          <p:nvPr>
            <p:ph idx="1"/>
          </p:nvPr>
        </p:nvSpPr>
        <p:spPr>
          <a:xfrm>
            <a:off x="754380" y="1554480"/>
            <a:ext cx="8968740" cy="5008880"/>
          </a:xfrm>
        </p:spPr>
        <p:txBody>
          <a:bodyPr/>
          <a:lstStyle/>
          <a:p>
            <a:pPr>
              <a:lnSpc>
                <a:spcPct val="120000"/>
              </a:lnSpc>
            </a:pPr>
            <a:r>
              <a:rPr lang="en-US" b="1" dirty="0" smtClean="0">
                <a:latin typeface="Arial" pitchFamily="34" charset="0"/>
                <a:cs typeface="Arial" pitchFamily="34" charset="0"/>
              </a:rPr>
              <a:t>Individual patient</a:t>
            </a:r>
          </a:p>
          <a:p>
            <a:pPr lvl="1">
              <a:lnSpc>
                <a:spcPct val="120000"/>
              </a:lnSpc>
            </a:pPr>
            <a:r>
              <a:rPr lang="en-US" dirty="0" smtClean="0">
                <a:latin typeface="Arial" pitchFamily="34" charset="0"/>
                <a:cs typeface="Arial" pitchFamily="34" charset="0"/>
              </a:rPr>
              <a:t>C. difficile</a:t>
            </a:r>
          </a:p>
          <a:p>
            <a:pPr lvl="1">
              <a:lnSpc>
                <a:spcPct val="120000"/>
              </a:lnSpc>
            </a:pPr>
            <a:r>
              <a:rPr lang="en-US" dirty="0" smtClean="0">
                <a:latin typeface="Arial" pitchFamily="34" charset="0"/>
                <a:cs typeface="Arial" pitchFamily="34" charset="0"/>
              </a:rPr>
              <a:t>Other diarrhea</a:t>
            </a:r>
          </a:p>
          <a:p>
            <a:pPr lvl="1">
              <a:lnSpc>
                <a:spcPct val="120000"/>
              </a:lnSpc>
            </a:pPr>
            <a:r>
              <a:rPr lang="en-US" dirty="0" smtClean="0">
                <a:latin typeface="Arial" pitchFamily="34" charset="0"/>
                <a:cs typeface="Arial" pitchFamily="34" charset="0"/>
              </a:rPr>
              <a:t>Allergy</a:t>
            </a:r>
          </a:p>
          <a:p>
            <a:pPr lvl="1">
              <a:lnSpc>
                <a:spcPct val="120000"/>
              </a:lnSpc>
            </a:pPr>
            <a:r>
              <a:rPr lang="en-US" dirty="0" smtClean="0">
                <a:latin typeface="Arial" pitchFamily="34" charset="0"/>
                <a:cs typeface="Arial" pitchFamily="34" charset="0"/>
              </a:rPr>
              <a:t>Drug interactions</a:t>
            </a:r>
          </a:p>
          <a:p>
            <a:pPr>
              <a:lnSpc>
                <a:spcPct val="120000"/>
              </a:lnSpc>
            </a:pPr>
            <a:r>
              <a:rPr lang="en-US" b="1" dirty="0" smtClean="0">
                <a:latin typeface="Arial" pitchFamily="34" charset="0"/>
                <a:cs typeface="Arial" pitchFamily="34" charset="0"/>
              </a:rPr>
              <a:t>Society</a:t>
            </a:r>
          </a:p>
          <a:p>
            <a:pPr lvl="1">
              <a:lnSpc>
                <a:spcPct val="120000"/>
              </a:lnSpc>
            </a:pPr>
            <a:r>
              <a:rPr lang="en-US" dirty="0" smtClean="0">
                <a:latin typeface="Arial" pitchFamily="34" charset="0"/>
                <a:cs typeface="Arial" pitchFamily="34" charset="0"/>
              </a:rPr>
              <a:t>Widespread antibiotic resistance</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45440"/>
            <a:ext cx="8968740" cy="2159000"/>
          </a:xfrm>
        </p:spPr>
        <p:txBody>
          <a:bodyPr/>
          <a:lstStyle/>
          <a:p>
            <a:r>
              <a:rPr lang="en-US" sz="4500" dirty="0">
                <a:effectLst/>
                <a:latin typeface="Arial" pitchFamily="34" charset="0"/>
                <a:cs typeface="Arial" pitchFamily="34" charset="0"/>
              </a:rPr>
              <a:t>We are already in stewardship mode for:</a:t>
            </a:r>
          </a:p>
        </p:txBody>
      </p:sp>
      <p:sp>
        <p:nvSpPr>
          <p:cNvPr id="3" name="Content Placeholder 2"/>
          <p:cNvSpPr>
            <a:spLocks noGrp="1"/>
          </p:cNvSpPr>
          <p:nvPr>
            <p:ph idx="1"/>
          </p:nvPr>
        </p:nvSpPr>
        <p:spPr>
          <a:xfrm>
            <a:off x="754380" y="2936240"/>
            <a:ext cx="8968740" cy="3627120"/>
          </a:xfrm>
        </p:spPr>
        <p:txBody>
          <a:bodyPr/>
          <a:lstStyle/>
          <a:p>
            <a:r>
              <a:rPr lang="en-US" dirty="0" smtClean="0">
                <a:latin typeface="Arial" pitchFamily="34" charset="0"/>
                <a:cs typeface="Arial" pitchFamily="34" charset="0"/>
              </a:rPr>
              <a:t>Rhinitis</a:t>
            </a:r>
          </a:p>
          <a:p>
            <a:r>
              <a:rPr lang="en-US" dirty="0" smtClean="0">
                <a:latin typeface="Arial" pitchFamily="34" charset="0"/>
                <a:cs typeface="Arial" pitchFamily="34" charset="0"/>
              </a:rPr>
              <a:t>Viral pharyngitis</a:t>
            </a:r>
          </a:p>
          <a:p>
            <a:r>
              <a:rPr lang="en-US" dirty="0" smtClean="0">
                <a:latin typeface="Arial" pitchFamily="34" charset="0"/>
                <a:cs typeface="Arial" pitchFamily="34" charset="0"/>
              </a:rPr>
              <a:t>Bronchitis</a:t>
            </a:r>
          </a:p>
          <a:p>
            <a:r>
              <a:rPr lang="en-US" dirty="0" smtClean="0">
                <a:latin typeface="Arial" pitchFamily="34" charset="0"/>
                <a:cs typeface="Arial" pitchFamily="34" charset="0"/>
              </a:rPr>
              <a:t>Acute gastroenteritis</a:t>
            </a:r>
            <a:endParaRPr lang="en-US" dirty="0">
              <a:latin typeface="Arial" pitchFamily="34" charset="0"/>
              <a:cs typeface="Arial" pitchFamily="34" charset="0"/>
            </a:endParaRPr>
          </a:p>
        </p:txBody>
      </p:sp>
      <p:sp>
        <p:nvSpPr>
          <p:cNvPr id="4" name="Rectangle 3"/>
          <p:cNvSpPr/>
          <p:nvPr/>
        </p:nvSpPr>
        <p:spPr>
          <a:xfrm rot="2886859">
            <a:off x="4820174" y="3487378"/>
            <a:ext cx="5222604" cy="2180369"/>
          </a:xfrm>
          <a:prstGeom prst="rect">
            <a:avLst/>
          </a:prstGeom>
          <a:noFill/>
        </p:spPr>
        <p:txBody>
          <a:bodyPr wrap="square" lIns="101882" tIns="50941" rIns="101882" bIns="50941">
            <a:spAutoFit/>
          </a:bodyPr>
          <a:lstStyle/>
          <a:p>
            <a:pPr algn="ctr"/>
            <a:r>
              <a:rPr lang="en-US" sz="4500" b="1" dirty="0">
                <a:ln w="31550" cmpd="sng">
                  <a:gradFill>
                    <a:gsLst>
                      <a:gs pos="70000">
                        <a:srgbClr val="005CE7">
                          <a:shade val="50000"/>
                          <a:satMod val="190000"/>
                        </a:srgbClr>
                      </a:gs>
                      <a:gs pos="0">
                        <a:srgbClr val="005CE7">
                          <a:tint val="77000"/>
                          <a:satMod val="180000"/>
                        </a:srgbClr>
                      </a:gs>
                    </a:gsLst>
                    <a:lin ang="5400000"/>
                  </a:gradFill>
                  <a:prstDash val="solid"/>
                </a:ln>
                <a:solidFill>
                  <a:srgbClr val="005CE7">
                    <a:tint val="15000"/>
                    <a:satMod val="200000"/>
                  </a:srgbClr>
                </a:solidFill>
                <a:effectLst>
                  <a:outerShdw blurRad="50800" dist="40000" dir="5400000" algn="tl" rotWithShape="0">
                    <a:srgbClr val="000000">
                      <a:shade val="5000"/>
                      <a:satMod val="120000"/>
                      <a:alpha val="33000"/>
                    </a:srgbClr>
                  </a:outerShdw>
                </a:effectLst>
                <a:latin typeface="Tahoma" pitchFamily="34" charset="0"/>
              </a:rPr>
              <a:t>“Don’t just do something – stand there!”</a:t>
            </a:r>
          </a:p>
        </p:txBody>
      </p:sp>
    </p:spTree>
    <p:extLst>
      <p:ext uri="{BB962C8B-B14F-4D97-AF65-F5344CB8AC3E}">
        <p14:creationId xmlns:p14="http://schemas.microsoft.com/office/powerpoint/2010/main" val="123814877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604520"/>
            <a:ext cx="8968740" cy="949960"/>
          </a:xfrm>
        </p:spPr>
        <p:txBody>
          <a:bodyPr/>
          <a:lstStyle/>
          <a:p>
            <a:r>
              <a:rPr lang="en-US" dirty="0" smtClean="0">
                <a:effectLst/>
                <a:latin typeface="Arial" pitchFamily="34" charset="0"/>
                <a:cs typeface="Arial" pitchFamily="34" charset="0"/>
              </a:rPr>
              <a:t>Efficiency</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2159000"/>
            <a:ext cx="8968740" cy="4404360"/>
          </a:xfrm>
        </p:spPr>
        <p:txBody>
          <a:bodyPr/>
          <a:lstStyle/>
          <a:p>
            <a:r>
              <a:rPr lang="en-US" sz="4000" dirty="0">
                <a:latin typeface="Arial" pitchFamily="34" charset="0"/>
                <a:cs typeface="Arial" pitchFamily="34" charset="0"/>
              </a:rPr>
              <a:t>Prescriber’s bandwidth is finite.</a:t>
            </a:r>
          </a:p>
          <a:p>
            <a:r>
              <a:rPr lang="en-US" sz="4000" dirty="0">
                <a:latin typeface="Arial" pitchFamily="34" charset="0"/>
                <a:cs typeface="Arial" pitchFamily="34" charset="0"/>
              </a:rPr>
              <a:t>Nurse’s time is finite.</a:t>
            </a:r>
          </a:p>
          <a:p>
            <a:pPr>
              <a:lnSpc>
                <a:spcPct val="140000"/>
              </a:lnSpc>
            </a:pPr>
            <a:r>
              <a:rPr lang="en-US" sz="4000" i="1" dirty="0">
                <a:latin typeface="Arial" pitchFamily="34" charset="0"/>
                <a:cs typeface="Arial" pitchFamily="34" charset="0"/>
              </a:rPr>
              <a:t>We all need to avoid distractions.</a:t>
            </a:r>
          </a:p>
        </p:txBody>
      </p:sp>
    </p:spTree>
    <p:extLst>
      <p:ext uri="{BB962C8B-B14F-4D97-AF65-F5344CB8AC3E}">
        <p14:creationId xmlns:p14="http://schemas.microsoft.com/office/powerpoint/2010/main" val="300473648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dirty="0">
                <a:effectLst/>
                <a:latin typeface="Arial" pitchFamily="34" charset="0"/>
                <a:cs typeface="Arial" pitchFamily="34" charset="0"/>
              </a:rPr>
              <a:t>Financial Implications</a:t>
            </a:r>
          </a:p>
        </p:txBody>
      </p:sp>
      <p:sp>
        <p:nvSpPr>
          <p:cNvPr id="3" name="Content Placeholder 2"/>
          <p:cNvSpPr>
            <a:spLocks noGrp="1"/>
          </p:cNvSpPr>
          <p:nvPr>
            <p:ph idx="1"/>
          </p:nvPr>
        </p:nvSpPr>
        <p:spPr/>
        <p:txBody>
          <a:bodyPr/>
          <a:lstStyle/>
          <a:p>
            <a:pPr>
              <a:spcBef>
                <a:spcPts val="2006"/>
              </a:spcBef>
              <a:spcAft>
                <a:spcPts val="4011"/>
              </a:spcAft>
            </a:pPr>
            <a:r>
              <a:rPr lang="en-US" sz="3100" dirty="0">
                <a:latin typeface="Arial" pitchFamily="34" charset="0"/>
                <a:cs typeface="Arial" pitchFamily="34" charset="0"/>
              </a:rPr>
              <a:t>We cannot afford to spend time and money chasing red herrings.</a:t>
            </a:r>
          </a:p>
          <a:p>
            <a:pPr>
              <a:spcBef>
                <a:spcPts val="2006"/>
              </a:spcBef>
              <a:spcAft>
                <a:spcPts val="4011"/>
              </a:spcAft>
            </a:pPr>
            <a:r>
              <a:rPr lang="en-US" sz="3100" dirty="0">
                <a:latin typeface="Arial" pitchFamily="34" charset="0"/>
                <a:cs typeface="Arial" pitchFamily="34" charset="0"/>
              </a:rPr>
              <a:t>Affordability is a national priority</a:t>
            </a:r>
          </a:p>
          <a:p>
            <a:pPr>
              <a:spcBef>
                <a:spcPts val="2006"/>
              </a:spcBef>
              <a:spcAft>
                <a:spcPts val="4011"/>
              </a:spcAft>
            </a:pPr>
            <a:r>
              <a:rPr lang="en-US" sz="3100" dirty="0">
                <a:latin typeface="Arial" pitchFamily="34" charset="0"/>
                <a:cs typeface="Arial" pitchFamily="34" charset="0"/>
              </a:rPr>
              <a:t>What could help affordability more than eliminating unnecessary costs?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3240" y="1813560"/>
            <a:ext cx="3625730" cy="2648373"/>
          </a:xfrm>
          <a:prstGeom prst="rect">
            <a:avLst/>
          </a:prstGeom>
        </p:spPr>
      </p:pic>
    </p:spTree>
    <p:extLst>
      <p:ext uri="{BB962C8B-B14F-4D97-AF65-F5344CB8AC3E}">
        <p14:creationId xmlns:p14="http://schemas.microsoft.com/office/powerpoint/2010/main" val="6350044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45440"/>
            <a:ext cx="8884920" cy="1381760"/>
          </a:xfrm>
        </p:spPr>
        <p:txBody>
          <a:bodyPr/>
          <a:lstStyle/>
          <a:p>
            <a:r>
              <a:rPr lang="en-US" dirty="0" smtClean="0">
                <a:effectLst/>
                <a:latin typeface="Arial" pitchFamily="34" charset="0"/>
                <a:cs typeface="Arial" pitchFamily="34" charset="0"/>
              </a:rPr>
              <a:t>Premature Closure/</a:t>
            </a:r>
            <a:br>
              <a:rPr lang="en-US" dirty="0" smtClean="0">
                <a:effectLst/>
                <a:latin typeface="Arial" pitchFamily="34" charset="0"/>
                <a:cs typeface="Arial" pitchFamily="34" charset="0"/>
              </a:rPr>
            </a:br>
            <a:r>
              <a:rPr lang="en-US" dirty="0" smtClean="0">
                <a:effectLst/>
                <a:latin typeface="Arial" pitchFamily="34" charset="0"/>
                <a:cs typeface="Arial" pitchFamily="34" charset="0"/>
              </a:rPr>
              <a:t>Patient Safety</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502920" y="2245360"/>
            <a:ext cx="9136380" cy="4490720"/>
          </a:xfrm>
        </p:spPr>
        <p:txBody>
          <a:bodyPr/>
          <a:lstStyle/>
          <a:p>
            <a:pPr>
              <a:spcBef>
                <a:spcPts val="0"/>
              </a:spcBef>
              <a:spcAft>
                <a:spcPts val="1337"/>
              </a:spcAft>
            </a:pPr>
            <a:r>
              <a:rPr lang="en-US" b="1" dirty="0" smtClean="0">
                <a:latin typeface="Arial" pitchFamily="34" charset="0"/>
                <a:cs typeface="Arial" pitchFamily="34" charset="0"/>
              </a:rPr>
              <a:t>UTI is blamed, while the real criminal goes free.</a:t>
            </a:r>
          </a:p>
          <a:p>
            <a:pPr lvl="1"/>
            <a:r>
              <a:rPr lang="en-US" dirty="0" err="1" smtClean="0">
                <a:latin typeface="Arial" pitchFamily="34" charset="0"/>
                <a:cs typeface="Arial" pitchFamily="34" charset="0"/>
              </a:rPr>
              <a:t>Hyponatremia</a:t>
            </a:r>
            <a:endParaRPr lang="en-US" dirty="0" smtClean="0">
              <a:latin typeface="Arial" pitchFamily="34" charset="0"/>
              <a:cs typeface="Arial" pitchFamily="34" charset="0"/>
            </a:endParaRPr>
          </a:p>
          <a:p>
            <a:pPr lvl="1"/>
            <a:r>
              <a:rPr lang="en-US" dirty="0" smtClean="0">
                <a:latin typeface="Arial" pitchFamily="34" charset="0"/>
                <a:cs typeface="Arial" pitchFamily="34" charset="0"/>
              </a:rPr>
              <a:t>Dehydration</a:t>
            </a:r>
          </a:p>
          <a:p>
            <a:pPr lvl="1"/>
            <a:r>
              <a:rPr lang="en-US" dirty="0" smtClean="0">
                <a:latin typeface="Arial" pitchFamily="34" charset="0"/>
                <a:cs typeface="Arial" pitchFamily="34" charset="0"/>
              </a:rPr>
              <a:t>Ischemia</a:t>
            </a:r>
          </a:p>
          <a:p>
            <a:pPr lvl="1"/>
            <a:r>
              <a:rPr lang="en-US" dirty="0" smtClean="0">
                <a:latin typeface="Arial" pitchFamily="34" charset="0"/>
                <a:cs typeface="Arial" pitchFamily="34" charset="0"/>
              </a:rPr>
              <a:t>Medication adverse events</a:t>
            </a:r>
          </a:p>
          <a:p>
            <a:pPr lvl="1"/>
            <a:r>
              <a:rPr lang="en-US" dirty="0" smtClean="0">
                <a:latin typeface="Arial" pitchFamily="34" charset="0"/>
                <a:cs typeface="Arial" pitchFamily="34" charset="0"/>
              </a:rPr>
              <a:t>Etc.</a:t>
            </a:r>
            <a:endParaRPr lang="en-US" dirty="0">
              <a:latin typeface="Arial" pitchFamily="34" charset="0"/>
              <a:cs typeface="Arial" pitchFamily="34" charset="0"/>
            </a:endParaRPr>
          </a:p>
        </p:txBody>
      </p:sp>
    </p:spTree>
    <p:extLst>
      <p:ext uri="{BB962C8B-B14F-4D97-AF65-F5344CB8AC3E}">
        <p14:creationId xmlns:p14="http://schemas.microsoft.com/office/powerpoint/2010/main" val="289662260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Case Vignette 2</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0" y="1727200"/>
            <a:ext cx="10058400" cy="4836160"/>
          </a:xfrm>
        </p:spPr>
        <p:txBody>
          <a:bodyPr/>
          <a:lstStyle/>
          <a:p>
            <a:r>
              <a:rPr lang="en-US" dirty="0" smtClean="0">
                <a:latin typeface="Arial" pitchFamily="34" charset="0"/>
                <a:cs typeface="Arial" pitchFamily="34" charset="0"/>
              </a:rPr>
              <a:t>45 year old man has new-onset dysuria</a:t>
            </a:r>
          </a:p>
          <a:p>
            <a:r>
              <a:rPr lang="en-US" dirty="0" smtClean="0">
                <a:latin typeface="Arial" pitchFamily="34" charset="0"/>
                <a:cs typeface="Arial" pitchFamily="34" charset="0"/>
              </a:rPr>
              <a:t>Challenges:</a:t>
            </a:r>
          </a:p>
          <a:p>
            <a:pPr lvl="1"/>
            <a:r>
              <a:rPr lang="en-US" dirty="0" smtClean="0">
                <a:latin typeface="Arial" pitchFamily="34" charset="0"/>
                <a:cs typeface="Arial" pitchFamily="34" charset="0"/>
              </a:rPr>
              <a:t>What tests?</a:t>
            </a:r>
          </a:p>
          <a:p>
            <a:pPr lvl="1"/>
            <a:r>
              <a:rPr lang="en-US" dirty="0" smtClean="0">
                <a:latin typeface="Arial" pitchFamily="34" charset="0"/>
                <a:cs typeface="Arial" pitchFamily="34" charset="0"/>
              </a:rPr>
              <a:t>Collection method?</a:t>
            </a:r>
          </a:p>
          <a:p>
            <a:pPr lvl="1"/>
            <a:r>
              <a:rPr lang="en-US" dirty="0" smtClean="0">
                <a:latin typeface="Arial" pitchFamily="34" charset="0"/>
                <a:cs typeface="Arial" pitchFamily="34" charset="0"/>
              </a:rPr>
              <a:t>Is urine dip accurate?</a:t>
            </a:r>
          </a:p>
          <a:p>
            <a:pPr lvl="1"/>
            <a:r>
              <a:rPr lang="en-US" dirty="0" smtClean="0">
                <a:latin typeface="Arial" pitchFamily="34" charset="0"/>
                <a:cs typeface="Arial" pitchFamily="34" charset="0"/>
              </a:rPr>
              <a:t>Is urinalysis accurate?</a:t>
            </a:r>
          </a:p>
          <a:p>
            <a:pPr lvl="1"/>
            <a:r>
              <a:rPr lang="en-US" dirty="0" smtClean="0">
                <a:latin typeface="Arial" pitchFamily="34" charset="0"/>
                <a:cs typeface="Arial" pitchFamily="34" charset="0"/>
              </a:rPr>
              <a:t>Is urine culture accurate?</a:t>
            </a:r>
          </a:p>
        </p:txBody>
      </p:sp>
    </p:spTree>
    <p:extLst>
      <p:ext uri="{BB962C8B-B14F-4D97-AF65-F5344CB8AC3E}">
        <p14:creationId xmlns:p14="http://schemas.microsoft.com/office/powerpoint/2010/main" val="254023164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Arial" pitchFamily="34" charset="0"/>
                <a:cs typeface="Arial" pitchFamily="34" charset="0"/>
              </a:rPr>
              <a:t>Case Vignette 2</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0" y="1727200"/>
            <a:ext cx="10058400" cy="4836160"/>
          </a:xfrm>
        </p:spPr>
        <p:txBody>
          <a:bodyPr/>
          <a:lstStyle/>
          <a:p>
            <a:r>
              <a:rPr lang="en-US" dirty="0" smtClean="0">
                <a:latin typeface="Arial" pitchFamily="34" charset="0"/>
                <a:cs typeface="Arial" pitchFamily="34" charset="0"/>
              </a:rPr>
              <a:t>45 year old man has new-onset dysuria</a:t>
            </a:r>
          </a:p>
          <a:p>
            <a:r>
              <a:rPr lang="en-US" dirty="0" smtClean="0">
                <a:latin typeface="Arial" pitchFamily="34" charset="0"/>
                <a:cs typeface="Arial" pitchFamily="34" charset="0"/>
              </a:rPr>
              <a:t>Challenges:</a:t>
            </a:r>
          </a:p>
          <a:p>
            <a:pPr lvl="1">
              <a:tabLst>
                <a:tab pos="5603535" algn="l"/>
              </a:tabLst>
            </a:pPr>
            <a:r>
              <a:rPr lang="en-US" dirty="0" smtClean="0">
                <a:latin typeface="Arial" pitchFamily="34" charset="0"/>
                <a:cs typeface="Arial" pitchFamily="34" charset="0"/>
              </a:rPr>
              <a:t>What tests?	</a:t>
            </a:r>
            <a:r>
              <a:rPr lang="en-US" sz="2800" b="1" i="1" dirty="0" smtClean="0">
                <a:solidFill>
                  <a:srgbClr val="FF0000"/>
                </a:solidFill>
                <a:latin typeface="Arial" pitchFamily="34" charset="0"/>
                <a:cs typeface="Arial" pitchFamily="34" charset="0"/>
              </a:rPr>
              <a:t>UA and PCR</a:t>
            </a:r>
            <a:endParaRPr lang="en-US" sz="2800" b="1" dirty="0" smtClean="0">
              <a:solidFill>
                <a:srgbClr val="FF0000"/>
              </a:solidFill>
              <a:latin typeface="Arial" pitchFamily="34" charset="0"/>
              <a:cs typeface="Arial" pitchFamily="34" charset="0"/>
            </a:endParaRPr>
          </a:p>
          <a:p>
            <a:pPr lvl="1">
              <a:tabLst>
                <a:tab pos="5603535" algn="l"/>
              </a:tabLst>
            </a:pPr>
            <a:r>
              <a:rPr lang="en-US" dirty="0" smtClean="0">
                <a:latin typeface="Arial" pitchFamily="34" charset="0"/>
                <a:cs typeface="Arial" pitchFamily="34" charset="0"/>
              </a:rPr>
              <a:t>Collection method</a:t>
            </a:r>
            <a:r>
              <a:rPr lang="en-US" dirty="0">
                <a:latin typeface="Arial" pitchFamily="34" charset="0"/>
                <a:cs typeface="Arial" pitchFamily="34" charset="0"/>
              </a:rPr>
              <a:t>?	</a:t>
            </a:r>
            <a:r>
              <a:rPr lang="en-US" sz="2800" b="1" i="1" dirty="0">
                <a:solidFill>
                  <a:srgbClr val="FF0000"/>
                </a:solidFill>
                <a:latin typeface="Arial" pitchFamily="34" charset="0"/>
                <a:cs typeface="Arial" pitchFamily="34" charset="0"/>
              </a:rPr>
              <a:t>dirty and clean</a:t>
            </a:r>
            <a:endParaRPr lang="en-US" sz="2800" dirty="0" smtClean="0">
              <a:latin typeface="Arial" pitchFamily="34" charset="0"/>
              <a:cs typeface="Arial" pitchFamily="34" charset="0"/>
            </a:endParaRPr>
          </a:p>
          <a:p>
            <a:pPr lvl="1">
              <a:tabLst>
                <a:tab pos="5603535" algn="l"/>
              </a:tabLst>
            </a:pPr>
            <a:r>
              <a:rPr lang="en-US" dirty="0" smtClean="0">
                <a:latin typeface="Arial" pitchFamily="34" charset="0"/>
                <a:cs typeface="Arial" pitchFamily="34" charset="0"/>
              </a:rPr>
              <a:t>Is urine dip accurate</a:t>
            </a:r>
            <a:r>
              <a:rPr lang="en-US" dirty="0">
                <a:latin typeface="Arial" pitchFamily="34" charset="0"/>
                <a:cs typeface="Arial" pitchFamily="34" charset="0"/>
              </a:rPr>
              <a:t>?	</a:t>
            </a:r>
            <a:r>
              <a:rPr lang="en-US" sz="2800" b="1" i="1" dirty="0" smtClean="0">
                <a:solidFill>
                  <a:srgbClr val="FF0000"/>
                </a:solidFill>
                <a:latin typeface="Arial" pitchFamily="34" charset="0"/>
                <a:cs typeface="Arial" pitchFamily="34" charset="0"/>
              </a:rPr>
              <a:t>Lots of false </a:t>
            </a:r>
            <a:r>
              <a:rPr lang="en-US" sz="2800" b="1" i="1" dirty="0" err="1" smtClean="0">
                <a:solidFill>
                  <a:srgbClr val="FF0000"/>
                </a:solidFill>
                <a:latin typeface="Arial" pitchFamily="34" charset="0"/>
                <a:cs typeface="Arial" pitchFamily="34" charset="0"/>
              </a:rPr>
              <a:t>pos</a:t>
            </a:r>
            <a:r>
              <a:rPr lang="en-US" sz="2800" b="1" i="1" dirty="0" smtClean="0">
                <a:solidFill>
                  <a:srgbClr val="FF0000"/>
                </a:solidFill>
                <a:latin typeface="Arial" pitchFamily="34" charset="0"/>
                <a:cs typeface="Arial" pitchFamily="34" charset="0"/>
              </a:rPr>
              <a:t> &amp; </a:t>
            </a:r>
            <a:r>
              <a:rPr lang="en-US" sz="2800" b="1" i="1" dirty="0" err="1" smtClean="0">
                <a:solidFill>
                  <a:srgbClr val="FF0000"/>
                </a:solidFill>
                <a:latin typeface="Arial" pitchFamily="34" charset="0"/>
                <a:cs typeface="Arial" pitchFamily="34" charset="0"/>
              </a:rPr>
              <a:t>neg</a:t>
            </a:r>
            <a:endParaRPr lang="en-US" sz="2800" dirty="0" smtClean="0">
              <a:latin typeface="Arial" pitchFamily="34" charset="0"/>
              <a:cs typeface="Arial" pitchFamily="34" charset="0"/>
            </a:endParaRPr>
          </a:p>
          <a:p>
            <a:pPr lvl="1">
              <a:tabLst>
                <a:tab pos="5603535" algn="l"/>
              </a:tabLst>
            </a:pPr>
            <a:r>
              <a:rPr lang="en-US" dirty="0" smtClean="0">
                <a:latin typeface="Arial" pitchFamily="34" charset="0"/>
                <a:cs typeface="Arial" pitchFamily="34" charset="0"/>
              </a:rPr>
              <a:t>Is urinalysis accurate?</a:t>
            </a:r>
            <a:r>
              <a:rPr lang="en-US" dirty="0">
                <a:latin typeface="Arial" pitchFamily="34" charset="0"/>
                <a:cs typeface="Arial" pitchFamily="34" charset="0"/>
              </a:rPr>
              <a:t>	</a:t>
            </a:r>
            <a:r>
              <a:rPr lang="en-US" sz="2800" b="1" i="1" dirty="0">
                <a:solidFill>
                  <a:srgbClr val="FF0000"/>
                </a:solidFill>
                <a:latin typeface="Arial" pitchFamily="34" charset="0"/>
                <a:cs typeface="Arial" pitchFamily="34" charset="0"/>
              </a:rPr>
              <a:t>Lots of false </a:t>
            </a:r>
            <a:r>
              <a:rPr lang="en-US" sz="2800" b="1" i="1" dirty="0" err="1">
                <a:solidFill>
                  <a:srgbClr val="FF0000"/>
                </a:solidFill>
                <a:latin typeface="Arial" pitchFamily="34" charset="0"/>
                <a:cs typeface="Arial" pitchFamily="34" charset="0"/>
              </a:rPr>
              <a:t>pos</a:t>
            </a:r>
            <a:r>
              <a:rPr lang="en-US" sz="2800" b="1" i="1" dirty="0">
                <a:solidFill>
                  <a:srgbClr val="FF0000"/>
                </a:solidFill>
                <a:latin typeface="Arial" pitchFamily="34" charset="0"/>
                <a:cs typeface="Arial" pitchFamily="34" charset="0"/>
              </a:rPr>
              <a:t> &amp; </a:t>
            </a:r>
            <a:r>
              <a:rPr lang="en-US" sz="2800" b="1" i="1" dirty="0" err="1">
                <a:solidFill>
                  <a:srgbClr val="FF0000"/>
                </a:solidFill>
                <a:latin typeface="Arial" pitchFamily="34" charset="0"/>
                <a:cs typeface="Arial" pitchFamily="34" charset="0"/>
              </a:rPr>
              <a:t>neg</a:t>
            </a:r>
            <a:endParaRPr lang="en-US" sz="2800" dirty="0" smtClean="0">
              <a:latin typeface="Arial" pitchFamily="34" charset="0"/>
              <a:cs typeface="Arial" pitchFamily="34" charset="0"/>
            </a:endParaRPr>
          </a:p>
          <a:p>
            <a:pPr lvl="1">
              <a:tabLst>
                <a:tab pos="5603535" algn="l"/>
              </a:tabLst>
            </a:pPr>
            <a:r>
              <a:rPr lang="en-US" dirty="0" smtClean="0">
                <a:latin typeface="Arial" pitchFamily="34" charset="0"/>
                <a:cs typeface="Arial" pitchFamily="34" charset="0"/>
              </a:rPr>
              <a:t>Is urine culture accurate</a:t>
            </a:r>
            <a:r>
              <a:rPr lang="en-US" dirty="0">
                <a:latin typeface="Arial" pitchFamily="34" charset="0"/>
                <a:cs typeface="Arial" pitchFamily="34" charset="0"/>
              </a:rPr>
              <a:t>?	</a:t>
            </a:r>
            <a:r>
              <a:rPr lang="en-US" sz="2800" b="1" i="1" dirty="0" smtClean="0">
                <a:solidFill>
                  <a:srgbClr val="FF0000"/>
                </a:solidFill>
                <a:latin typeface="Arial" pitchFamily="34" charset="0"/>
                <a:cs typeface="Arial" pitchFamily="34" charset="0"/>
              </a:rPr>
              <a:t>UTI, yes; STD, no</a:t>
            </a:r>
            <a:endParaRPr lang="en-US" sz="2800" dirty="0" smtClean="0">
              <a:latin typeface="Arial" pitchFamily="34" charset="0"/>
              <a:cs typeface="Arial" pitchFamily="34" charset="0"/>
            </a:endParaRPr>
          </a:p>
        </p:txBody>
      </p:sp>
    </p:spTree>
    <p:extLst>
      <p:ext uri="{BB962C8B-B14F-4D97-AF65-F5344CB8AC3E}">
        <p14:creationId xmlns:p14="http://schemas.microsoft.com/office/powerpoint/2010/main" val="287788298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 y="345440"/>
            <a:ext cx="9639300" cy="949960"/>
          </a:xfrm>
        </p:spPr>
        <p:txBody>
          <a:bodyPr/>
          <a:lstStyle/>
          <a:p>
            <a:r>
              <a:rPr lang="en-US" dirty="0" smtClean="0">
                <a:effectLst/>
                <a:latin typeface="Arial" pitchFamily="34" charset="0"/>
                <a:cs typeface="Arial" pitchFamily="34" charset="0"/>
              </a:rPr>
              <a:t>What to do about collection?</a:t>
            </a:r>
            <a:endParaRPr lang="en-US" dirty="0">
              <a:effectLst/>
              <a:latin typeface="Arial" pitchFamily="34" charset="0"/>
              <a:cs typeface="Arial" pitchFamily="34" charset="0"/>
            </a:endParaRPr>
          </a:p>
        </p:txBody>
      </p:sp>
      <p:sp>
        <p:nvSpPr>
          <p:cNvPr id="3" name="Content Placeholder 2"/>
          <p:cNvSpPr>
            <a:spLocks noGrp="1"/>
          </p:cNvSpPr>
          <p:nvPr>
            <p:ph idx="1"/>
          </p:nvPr>
        </p:nvSpPr>
        <p:spPr>
          <a:xfrm>
            <a:off x="754380" y="1899920"/>
            <a:ext cx="8968740" cy="4663440"/>
          </a:xfrm>
        </p:spPr>
        <p:txBody>
          <a:bodyPr/>
          <a:lstStyle/>
          <a:p>
            <a:pPr>
              <a:lnSpc>
                <a:spcPct val="120000"/>
              </a:lnSpc>
            </a:pPr>
            <a:r>
              <a:rPr lang="en-US" dirty="0" smtClean="0">
                <a:latin typeface="Arial" pitchFamily="34" charset="0"/>
                <a:cs typeface="Arial" pitchFamily="34" charset="0"/>
              </a:rPr>
              <a:t>Communication is key!</a:t>
            </a:r>
          </a:p>
          <a:p>
            <a:pPr lvl="1">
              <a:lnSpc>
                <a:spcPct val="120000"/>
              </a:lnSpc>
            </a:pPr>
            <a:r>
              <a:rPr lang="en-US" dirty="0" smtClean="0">
                <a:solidFill>
                  <a:srgbClr val="1C1C1C"/>
                </a:solidFill>
                <a:latin typeface="Arial" pitchFamily="34" charset="0"/>
                <a:cs typeface="Arial" pitchFamily="34" charset="0"/>
              </a:rPr>
              <a:t>Between RNs and prescribers</a:t>
            </a:r>
          </a:p>
          <a:p>
            <a:pPr lvl="1">
              <a:lnSpc>
                <a:spcPct val="120000"/>
              </a:lnSpc>
            </a:pPr>
            <a:r>
              <a:rPr lang="en-US" dirty="0" smtClean="0">
                <a:solidFill>
                  <a:srgbClr val="1C1C1C"/>
                </a:solidFill>
                <a:latin typeface="Arial" pitchFamily="34" charset="0"/>
                <a:cs typeface="Arial" pitchFamily="34" charset="0"/>
              </a:rPr>
              <a:t>Explain to patients what is needed</a:t>
            </a:r>
          </a:p>
          <a:p>
            <a:pPr lvl="1">
              <a:lnSpc>
                <a:spcPct val="120000"/>
              </a:lnSpc>
            </a:pPr>
            <a:r>
              <a:rPr lang="en-US" dirty="0" smtClean="0">
                <a:solidFill>
                  <a:srgbClr val="1C1C1C"/>
                </a:solidFill>
                <a:latin typeface="Arial" pitchFamily="34" charset="0"/>
                <a:cs typeface="Arial" pitchFamily="34" charset="0"/>
              </a:rPr>
              <a:t>Ask patients what they did</a:t>
            </a:r>
          </a:p>
          <a:p>
            <a:r>
              <a:rPr lang="en-US" dirty="0" smtClean="0">
                <a:latin typeface="Arial" pitchFamily="34" charset="0"/>
                <a:cs typeface="Arial" pitchFamily="34" charset="0"/>
              </a:rPr>
              <a:t>Always consider </a:t>
            </a:r>
            <a:r>
              <a:rPr lang="en-US" dirty="0" err="1" smtClean="0">
                <a:latin typeface="Arial" pitchFamily="34" charset="0"/>
                <a:cs typeface="Arial" pitchFamily="34" charset="0"/>
              </a:rPr>
              <a:t>cath</a:t>
            </a:r>
            <a:r>
              <a:rPr lang="en-US" dirty="0" smtClean="0">
                <a:latin typeface="Arial" pitchFamily="34" charset="0"/>
                <a:cs typeface="Arial" pitchFamily="34" charset="0"/>
              </a:rPr>
              <a:t>, or repeat void, if the original specimen is dirty, especially in females.</a:t>
            </a:r>
            <a:endParaRPr lang="en-US" dirty="0">
              <a:latin typeface="Arial" pitchFamily="34" charset="0"/>
              <a:cs typeface="Arial" pitchFamily="34" charset="0"/>
            </a:endParaRPr>
          </a:p>
        </p:txBody>
      </p:sp>
    </p:spTree>
    <p:extLst>
      <p:ext uri="{BB962C8B-B14F-4D97-AF65-F5344CB8AC3E}">
        <p14:creationId xmlns:p14="http://schemas.microsoft.com/office/powerpoint/2010/main" val="188799347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18160"/>
            <a:ext cx="9387840" cy="2849880"/>
          </a:xfrm>
        </p:spPr>
        <p:txBody>
          <a:bodyPr/>
          <a:lstStyle/>
          <a:p>
            <a:pPr>
              <a:lnSpc>
                <a:spcPct val="130000"/>
              </a:lnSpc>
            </a:pPr>
            <a:r>
              <a:rPr lang="en-US" sz="3600" b="0" dirty="0">
                <a:effectLst/>
                <a:latin typeface="Arial Black" pitchFamily="34" charset="0"/>
                <a:cs typeface="Arial" pitchFamily="34" charset="0"/>
              </a:rPr>
              <a:t>With a “positive” result in hand…can I defer antibiotics?</a:t>
            </a:r>
            <a:br>
              <a:rPr lang="en-US" sz="3600" b="0" dirty="0">
                <a:effectLst/>
                <a:latin typeface="Arial Black" pitchFamily="34" charset="0"/>
                <a:cs typeface="Arial" pitchFamily="34" charset="0"/>
              </a:rPr>
            </a:br>
            <a:r>
              <a:rPr lang="en-US" sz="4000" b="0" dirty="0">
                <a:effectLst/>
                <a:latin typeface="Arial Black" pitchFamily="34" charset="0"/>
                <a:cs typeface="Arial" pitchFamily="34" charset="0"/>
              </a:rPr>
              <a:t>More communication!</a:t>
            </a:r>
          </a:p>
        </p:txBody>
      </p:sp>
      <p:sp>
        <p:nvSpPr>
          <p:cNvPr id="3" name="Content Placeholder 2"/>
          <p:cNvSpPr>
            <a:spLocks noGrp="1"/>
          </p:cNvSpPr>
          <p:nvPr>
            <p:ph idx="1"/>
          </p:nvPr>
        </p:nvSpPr>
        <p:spPr>
          <a:xfrm>
            <a:off x="502920" y="3972560"/>
            <a:ext cx="8884920" cy="2763520"/>
          </a:xfrm>
        </p:spPr>
        <p:txBody>
          <a:bodyPr/>
          <a:lstStyle/>
          <a:p>
            <a:r>
              <a:rPr lang="en-US" dirty="0" smtClean="0">
                <a:latin typeface="Arial" pitchFamily="34" charset="0"/>
                <a:cs typeface="Arial" pitchFamily="34" charset="0"/>
              </a:rPr>
              <a:t>Talk to the team that will care for the patient next.</a:t>
            </a:r>
          </a:p>
          <a:p>
            <a:pPr lvl="1"/>
            <a:r>
              <a:rPr lang="en-US" dirty="0" smtClean="0">
                <a:latin typeface="Arial" pitchFamily="34" charset="0"/>
                <a:cs typeface="Arial" pitchFamily="34" charset="0"/>
              </a:rPr>
              <a:t>Inpatient</a:t>
            </a:r>
          </a:p>
          <a:p>
            <a:pPr lvl="1"/>
            <a:r>
              <a:rPr lang="en-US" dirty="0" smtClean="0">
                <a:latin typeface="Arial" pitchFamily="34" charset="0"/>
                <a:cs typeface="Arial" pitchFamily="34" charset="0"/>
              </a:rPr>
              <a:t>Nursing home</a:t>
            </a:r>
            <a:endParaRPr lang="en-US" dirty="0">
              <a:latin typeface="Arial" pitchFamily="34" charset="0"/>
              <a:cs typeface="Arial" pitchFamily="34" charset="0"/>
            </a:endParaRPr>
          </a:p>
        </p:txBody>
      </p:sp>
    </p:spTree>
    <p:extLst>
      <p:ext uri="{BB962C8B-B14F-4D97-AF65-F5344CB8AC3E}">
        <p14:creationId xmlns:p14="http://schemas.microsoft.com/office/powerpoint/2010/main" val="22906977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 y="431800"/>
            <a:ext cx="9648701" cy="949960"/>
          </a:xfrm>
        </p:spPr>
        <p:txBody>
          <a:bodyPr/>
          <a:lstStyle/>
          <a:p>
            <a:r>
              <a:rPr lang="en-US" dirty="0" smtClean="0">
                <a:solidFill>
                  <a:srgbClr val="1C1C1C"/>
                </a:solidFill>
                <a:effectLst/>
                <a:latin typeface="Arial" pitchFamily="34" charset="0"/>
                <a:cs typeface="Arial" pitchFamily="34" charset="0"/>
              </a:rPr>
              <a:t>General Take-Home Messages</a:t>
            </a:r>
            <a:endParaRPr lang="en-US" dirty="0">
              <a:solidFill>
                <a:srgbClr val="1C1C1C"/>
              </a:solidFill>
              <a:effectLst/>
              <a:latin typeface="Arial" pitchFamily="34" charset="0"/>
              <a:cs typeface="Arial" pitchFamily="34" charset="0"/>
            </a:endParaRPr>
          </a:p>
        </p:txBody>
      </p:sp>
      <p:sp>
        <p:nvSpPr>
          <p:cNvPr id="3" name="Content Placeholder 2"/>
          <p:cNvSpPr>
            <a:spLocks noGrp="1"/>
          </p:cNvSpPr>
          <p:nvPr>
            <p:ph idx="1"/>
          </p:nvPr>
        </p:nvSpPr>
        <p:spPr>
          <a:xfrm>
            <a:off x="838200" y="1813560"/>
            <a:ext cx="8968740" cy="5354320"/>
          </a:xfrm>
        </p:spPr>
        <p:txBody>
          <a:bodyPr/>
          <a:lstStyle/>
          <a:p>
            <a:pPr>
              <a:lnSpc>
                <a:spcPct val="110000"/>
              </a:lnSpc>
              <a:spcBef>
                <a:spcPts val="1337"/>
              </a:spcBef>
              <a:spcAft>
                <a:spcPts val="0"/>
              </a:spcAft>
            </a:pPr>
            <a:r>
              <a:rPr lang="en-US" sz="4500" dirty="0">
                <a:latin typeface="Arial" pitchFamily="34" charset="0"/>
                <a:cs typeface="Arial" pitchFamily="34" charset="0"/>
              </a:rPr>
              <a:t>Prescribers</a:t>
            </a:r>
            <a:endParaRPr lang="en-US" dirty="0" smtClean="0">
              <a:latin typeface="Arial" pitchFamily="34" charset="0"/>
              <a:cs typeface="Arial" pitchFamily="34" charset="0"/>
            </a:endParaRPr>
          </a:p>
          <a:p>
            <a:pPr>
              <a:lnSpc>
                <a:spcPct val="110000"/>
              </a:lnSpc>
              <a:spcBef>
                <a:spcPts val="1337"/>
              </a:spcBef>
              <a:spcAft>
                <a:spcPts val="0"/>
              </a:spcAft>
            </a:pPr>
            <a:r>
              <a:rPr lang="en-US" sz="4500" dirty="0">
                <a:latin typeface="Arial" pitchFamily="34" charset="0"/>
                <a:cs typeface="Arial" pitchFamily="34" charset="0"/>
              </a:rPr>
              <a:t>Nurses</a:t>
            </a:r>
          </a:p>
          <a:p>
            <a:pPr>
              <a:lnSpc>
                <a:spcPct val="110000"/>
              </a:lnSpc>
              <a:spcBef>
                <a:spcPts val="1337"/>
              </a:spcBef>
              <a:spcAft>
                <a:spcPts val="0"/>
              </a:spcAft>
            </a:pPr>
            <a:r>
              <a:rPr lang="en-US" sz="4500" dirty="0">
                <a:latin typeface="Arial" pitchFamily="34" charset="0"/>
                <a:cs typeface="Arial" pitchFamily="34" charset="0"/>
              </a:rPr>
              <a:t>Leadership</a:t>
            </a:r>
          </a:p>
        </p:txBody>
      </p:sp>
    </p:spTree>
    <p:extLst>
      <p:ext uri="{BB962C8B-B14F-4D97-AF65-F5344CB8AC3E}">
        <p14:creationId xmlns:p14="http://schemas.microsoft.com/office/powerpoint/2010/main" val="31179048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28787"/>
            <a:ext cx="9387840" cy="949960"/>
          </a:xfrm>
        </p:spPr>
        <p:txBody>
          <a:bodyPr/>
          <a:lstStyle/>
          <a:p>
            <a:r>
              <a:rPr lang="en-US" sz="6700" dirty="0">
                <a:solidFill>
                  <a:srgbClr val="1C1C1C"/>
                </a:solidFill>
                <a:effectLst/>
                <a:latin typeface="Arial" pitchFamily="34" charset="0"/>
                <a:cs typeface="Arial" pitchFamily="34" charset="0"/>
              </a:rPr>
              <a:t>Prescribers</a:t>
            </a:r>
          </a:p>
        </p:txBody>
      </p:sp>
      <p:sp>
        <p:nvSpPr>
          <p:cNvPr id="3" name="Content Placeholder 2"/>
          <p:cNvSpPr>
            <a:spLocks noGrp="1"/>
          </p:cNvSpPr>
          <p:nvPr>
            <p:ph idx="1"/>
          </p:nvPr>
        </p:nvSpPr>
        <p:spPr>
          <a:xfrm>
            <a:off x="419100" y="1813560"/>
            <a:ext cx="9471660" cy="4922520"/>
          </a:xfrm>
        </p:spPr>
        <p:txBody>
          <a:bodyPr/>
          <a:lstStyle/>
          <a:p>
            <a:pPr marL="698674" indent="-757043">
              <a:lnSpc>
                <a:spcPct val="130000"/>
              </a:lnSpc>
              <a:spcBef>
                <a:spcPts val="0"/>
              </a:spcBef>
              <a:buFont typeface="+mj-lt"/>
              <a:buAutoNum type="arabicPeriod"/>
            </a:pPr>
            <a:r>
              <a:rPr lang="en-US" sz="4000" dirty="0">
                <a:latin typeface="Arial" pitchFamily="34" charset="0"/>
                <a:cs typeface="Arial" pitchFamily="34" charset="0"/>
              </a:rPr>
              <a:t>Use the conceptual framework</a:t>
            </a:r>
          </a:p>
          <a:p>
            <a:pPr marL="698674" indent="-757043">
              <a:lnSpc>
                <a:spcPct val="130000"/>
              </a:lnSpc>
              <a:spcBef>
                <a:spcPts val="0"/>
              </a:spcBef>
              <a:buFont typeface="+mj-lt"/>
              <a:buAutoNum type="arabicPeriod"/>
            </a:pPr>
            <a:r>
              <a:rPr lang="en-US" sz="4000" dirty="0">
                <a:latin typeface="Arial" pitchFamily="34" charset="0"/>
                <a:cs typeface="Arial" pitchFamily="34" charset="0"/>
              </a:rPr>
              <a:t>Beware premature closure</a:t>
            </a:r>
          </a:p>
          <a:p>
            <a:pPr marL="698674" indent="-757043">
              <a:lnSpc>
                <a:spcPct val="130000"/>
              </a:lnSpc>
              <a:spcBef>
                <a:spcPts val="0"/>
              </a:spcBef>
              <a:buFont typeface="+mj-lt"/>
              <a:buAutoNum type="arabicPeriod"/>
            </a:pPr>
            <a:r>
              <a:rPr lang="en-US" sz="4000" dirty="0">
                <a:latin typeface="Arial" pitchFamily="34" charset="0"/>
                <a:cs typeface="Arial" pitchFamily="34" charset="0"/>
              </a:rPr>
              <a:t>Formal, written orders only</a:t>
            </a:r>
          </a:p>
          <a:p>
            <a:pPr marL="698674" indent="-757043">
              <a:lnSpc>
                <a:spcPct val="130000"/>
              </a:lnSpc>
              <a:spcBef>
                <a:spcPts val="0"/>
              </a:spcBef>
              <a:buFont typeface="+mj-lt"/>
              <a:buAutoNum type="arabicPeriod"/>
            </a:pPr>
            <a:r>
              <a:rPr lang="en-US" sz="4000" dirty="0">
                <a:latin typeface="Arial" pitchFamily="34" charset="0"/>
                <a:cs typeface="Arial" pitchFamily="34" charset="0"/>
              </a:rPr>
              <a:t>Specify collection method</a:t>
            </a:r>
          </a:p>
        </p:txBody>
      </p:sp>
    </p:spTree>
    <p:extLst>
      <p:ext uri="{BB962C8B-B14F-4D97-AF65-F5344CB8AC3E}">
        <p14:creationId xmlns:p14="http://schemas.microsoft.com/office/powerpoint/2010/main" val="245249038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246" y="0"/>
            <a:ext cx="9387840" cy="1122680"/>
          </a:xfrm>
        </p:spPr>
        <p:txBody>
          <a:bodyPr/>
          <a:lstStyle/>
          <a:p>
            <a:r>
              <a:rPr lang="en-US" sz="6000" dirty="0">
                <a:solidFill>
                  <a:srgbClr val="1C1C1C"/>
                </a:solidFill>
                <a:effectLst/>
                <a:latin typeface="Arial" pitchFamily="34" charset="0"/>
                <a:cs typeface="Arial" pitchFamily="34" charset="0"/>
              </a:rPr>
              <a:t>Nurses and Assistants</a:t>
            </a:r>
          </a:p>
        </p:txBody>
      </p:sp>
      <p:sp>
        <p:nvSpPr>
          <p:cNvPr id="3" name="Content Placeholder 2"/>
          <p:cNvSpPr>
            <a:spLocks noGrp="1"/>
          </p:cNvSpPr>
          <p:nvPr>
            <p:ph idx="1"/>
          </p:nvPr>
        </p:nvSpPr>
        <p:spPr>
          <a:xfrm>
            <a:off x="167640" y="1899920"/>
            <a:ext cx="9723120" cy="4663440"/>
          </a:xfrm>
        </p:spPr>
        <p:txBody>
          <a:bodyPr/>
          <a:lstStyle/>
          <a:p>
            <a:pPr marL="573089" indent="-573089">
              <a:buFont typeface="+mj-lt"/>
              <a:buAutoNum type="arabicPeriod"/>
            </a:pPr>
            <a:r>
              <a:rPr lang="en-US" dirty="0" smtClean="0">
                <a:latin typeface="Arial" pitchFamily="34" charset="0"/>
                <a:cs typeface="Arial" pitchFamily="34" charset="0"/>
              </a:rPr>
              <a:t>No urine testing (except </a:t>
            </a:r>
            <a:r>
              <a:rPr lang="en-US" dirty="0" err="1" smtClean="0">
                <a:latin typeface="Arial" pitchFamily="34" charset="0"/>
                <a:cs typeface="Arial" pitchFamily="34" charset="0"/>
              </a:rPr>
              <a:t>hCG</a:t>
            </a:r>
            <a:r>
              <a:rPr lang="en-US" dirty="0" smtClean="0">
                <a:latin typeface="Arial" pitchFamily="34" charset="0"/>
                <a:cs typeface="Arial" pitchFamily="34" charset="0"/>
              </a:rPr>
              <a:t>) without prescriber’s order</a:t>
            </a:r>
          </a:p>
          <a:p>
            <a:pPr marL="514719" indent="-573089">
              <a:buFont typeface="+mj-lt"/>
              <a:buAutoNum type="arabicPeriod"/>
            </a:pPr>
            <a:r>
              <a:rPr lang="en-US" dirty="0" smtClean="0">
                <a:latin typeface="Arial" pitchFamily="34" charset="0"/>
                <a:cs typeface="Arial" pitchFamily="34" charset="0"/>
              </a:rPr>
              <a:t>Improve communication</a:t>
            </a:r>
          </a:p>
          <a:p>
            <a:pPr marL="1142640" lvl="1" indent="-509412"/>
            <a:r>
              <a:rPr lang="en-US" dirty="0" smtClean="0">
                <a:latin typeface="Arial" pitchFamily="34" charset="0"/>
                <a:cs typeface="Arial" pitchFamily="34" charset="0"/>
              </a:rPr>
              <a:t>ASK: what sample do we need?</a:t>
            </a:r>
          </a:p>
          <a:p>
            <a:pPr marL="1142640" lvl="1" indent="-509412"/>
            <a:r>
              <a:rPr lang="en-US" dirty="0" smtClean="0">
                <a:latin typeface="Arial" pitchFamily="34" charset="0"/>
                <a:cs typeface="Arial" pitchFamily="34" charset="0"/>
              </a:rPr>
              <a:t>EXPLAIN: what the patient has to do.</a:t>
            </a:r>
          </a:p>
          <a:p>
            <a:pPr marL="1142640" lvl="1" indent="-509412"/>
            <a:r>
              <a:rPr lang="en-US" dirty="0" smtClean="0">
                <a:latin typeface="Arial" pitchFamily="34" charset="0"/>
                <a:cs typeface="Arial" pitchFamily="34" charset="0"/>
              </a:rPr>
              <a:t>RECORD: what sample did we get?</a:t>
            </a:r>
          </a:p>
        </p:txBody>
      </p:sp>
    </p:spTree>
    <p:extLst>
      <p:ext uri="{BB962C8B-B14F-4D97-AF65-F5344CB8AC3E}">
        <p14:creationId xmlns:p14="http://schemas.microsoft.com/office/powerpoint/2010/main" val="84455790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8383"/>
            <a:ext cx="9555480" cy="949960"/>
          </a:xfrm>
        </p:spPr>
        <p:txBody>
          <a:bodyPr/>
          <a:lstStyle/>
          <a:p>
            <a:r>
              <a:rPr lang="en-US" sz="6000" dirty="0">
                <a:solidFill>
                  <a:srgbClr val="1C1C1C"/>
                </a:solidFill>
                <a:effectLst/>
                <a:latin typeface="Arial" pitchFamily="34" charset="0"/>
                <a:cs typeface="Arial" pitchFamily="34" charset="0"/>
              </a:rPr>
              <a:t>Leadership</a:t>
            </a:r>
          </a:p>
        </p:txBody>
      </p:sp>
      <p:sp>
        <p:nvSpPr>
          <p:cNvPr id="3" name="Content Placeholder 2"/>
          <p:cNvSpPr>
            <a:spLocks noGrp="1"/>
          </p:cNvSpPr>
          <p:nvPr>
            <p:ph idx="1"/>
          </p:nvPr>
        </p:nvSpPr>
        <p:spPr>
          <a:xfrm>
            <a:off x="335280" y="949960"/>
            <a:ext cx="9555480" cy="6304280"/>
          </a:xfrm>
        </p:spPr>
        <p:txBody>
          <a:bodyPr/>
          <a:lstStyle/>
          <a:p>
            <a:pPr marL="0" indent="0">
              <a:lnSpc>
                <a:spcPct val="110000"/>
              </a:lnSpc>
              <a:spcBef>
                <a:spcPts val="2006"/>
              </a:spcBef>
              <a:spcAft>
                <a:spcPts val="0"/>
              </a:spcAft>
              <a:buNone/>
            </a:pPr>
            <a:r>
              <a:rPr lang="en-US" sz="4000" b="1" dirty="0">
                <a:latin typeface="Arial" pitchFamily="34" charset="0"/>
                <a:cs typeface="Arial" pitchFamily="34" charset="0"/>
              </a:rPr>
              <a:t>Educate!</a:t>
            </a:r>
          </a:p>
          <a:p>
            <a:pPr lvl="1">
              <a:lnSpc>
                <a:spcPct val="110000"/>
              </a:lnSpc>
              <a:spcBef>
                <a:spcPts val="0"/>
              </a:spcBef>
              <a:spcAft>
                <a:spcPts val="0"/>
              </a:spcAft>
            </a:pPr>
            <a:r>
              <a:rPr lang="en-US" dirty="0" smtClean="0">
                <a:latin typeface="Arial" pitchFamily="34" charset="0"/>
                <a:cs typeface="Arial" pitchFamily="34" charset="0"/>
              </a:rPr>
              <a:t>Asymptomatic bacteriuria is very common.</a:t>
            </a:r>
          </a:p>
          <a:p>
            <a:pPr marL="0" indent="0">
              <a:lnSpc>
                <a:spcPct val="110000"/>
              </a:lnSpc>
              <a:spcBef>
                <a:spcPts val="2006"/>
              </a:spcBef>
              <a:spcAft>
                <a:spcPts val="0"/>
              </a:spcAft>
              <a:buNone/>
            </a:pPr>
            <a:r>
              <a:rPr lang="en-US" sz="4000" b="1" dirty="0">
                <a:latin typeface="Arial" pitchFamily="34" charset="0"/>
                <a:cs typeface="Arial" pitchFamily="34" charset="0"/>
              </a:rPr>
              <a:t>For your prescribers: </a:t>
            </a:r>
          </a:p>
          <a:p>
            <a:pPr lvl="1">
              <a:lnSpc>
                <a:spcPct val="110000"/>
              </a:lnSpc>
              <a:spcBef>
                <a:spcPts val="0"/>
              </a:spcBef>
              <a:spcAft>
                <a:spcPts val="0"/>
              </a:spcAft>
            </a:pPr>
            <a:r>
              <a:rPr lang="en-US" dirty="0" smtClean="0">
                <a:latin typeface="Arial" pitchFamily="34" charset="0"/>
                <a:cs typeface="Arial" pitchFamily="34" charset="0"/>
              </a:rPr>
              <a:t>No non-indicated orders.</a:t>
            </a:r>
          </a:p>
          <a:p>
            <a:pPr marL="0" indent="0">
              <a:lnSpc>
                <a:spcPct val="110000"/>
              </a:lnSpc>
              <a:spcBef>
                <a:spcPts val="2006"/>
              </a:spcBef>
              <a:spcAft>
                <a:spcPts val="0"/>
              </a:spcAft>
              <a:buNone/>
            </a:pPr>
            <a:r>
              <a:rPr lang="en-US" sz="4000" b="1" dirty="0">
                <a:latin typeface="Arial" pitchFamily="34" charset="0"/>
                <a:cs typeface="Arial" pitchFamily="34" charset="0"/>
              </a:rPr>
              <a:t>For your nurses:</a:t>
            </a:r>
          </a:p>
          <a:p>
            <a:pPr lvl="1">
              <a:lnSpc>
                <a:spcPct val="110000"/>
              </a:lnSpc>
              <a:spcBef>
                <a:spcPts val="0"/>
              </a:spcBef>
              <a:spcAft>
                <a:spcPts val="0"/>
              </a:spcAft>
            </a:pPr>
            <a:r>
              <a:rPr lang="en-US" dirty="0" smtClean="0">
                <a:latin typeface="Arial" pitchFamily="34" charset="0"/>
                <a:cs typeface="Arial" pitchFamily="34" charset="0"/>
              </a:rPr>
              <a:t>No non-ordered urine tests (except </a:t>
            </a:r>
            <a:r>
              <a:rPr lang="en-US" dirty="0" err="1" smtClean="0">
                <a:latin typeface="Arial" pitchFamily="34" charset="0"/>
                <a:cs typeface="Arial" pitchFamily="34" charset="0"/>
              </a:rPr>
              <a:t>hCG</a:t>
            </a:r>
            <a:r>
              <a:rPr lang="en-US" dirty="0" smtClean="0">
                <a:latin typeface="Arial" pitchFamily="34" charset="0"/>
                <a:cs typeface="Arial" pitchFamily="34" charset="0"/>
              </a:rPr>
              <a:t>).</a:t>
            </a:r>
          </a:p>
          <a:p>
            <a:pPr marL="0" indent="0">
              <a:lnSpc>
                <a:spcPct val="110000"/>
              </a:lnSpc>
              <a:spcBef>
                <a:spcPts val="2006"/>
              </a:spcBef>
              <a:spcAft>
                <a:spcPts val="0"/>
              </a:spcAft>
              <a:buNone/>
            </a:pPr>
            <a:r>
              <a:rPr lang="en-US" sz="4000" b="1" dirty="0">
                <a:latin typeface="Arial" pitchFamily="34" charset="0"/>
                <a:cs typeface="Arial" pitchFamily="34" charset="0"/>
              </a:rPr>
              <a:t>For your QI staff:</a:t>
            </a:r>
          </a:p>
          <a:p>
            <a:pPr lvl="1">
              <a:lnSpc>
                <a:spcPct val="110000"/>
              </a:lnSpc>
              <a:spcBef>
                <a:spcPts val="0"/>
              </a:spcBef>
              <a:spcAft>
                <a:spcPts val="0"/>
              </a:spcAft>
            </a:pPr>
            <a:r>
              <a:rPr lang="en-US" dirty="0" smtClean="0">
                <a:latin typeface="Arial" pitchFamily="34" charset="0"/>
                <a:cs typeface="Arial" pitchFamily="34" charset="0"/>
              </a:rPr>
              <a:t>Separate surveillance from clinical practice.</a:t>
            </a:r>
          </a:p>
        </p:txBody>
      </p:sp>
    </p:spTree>
    <p:extLst>
      <p:ext uri="{BB962C8B-B14F-4D97-AF65-F5344CB8AC3E}">
        <p14:creationId xmlns:p14="http://schemas.microsoft.com/office/powerpoint/2010/main" val="189603183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 y="345440"/>
            <a:ext cx="9387840" cy="949960"/>
          </a:xfrm>
        </p:spPr>
        <p:txBody>
          <a:bodyPr/>
          <a:lstStyle/>
          <a:p>
            <a:r>
              <a:rPr lang="en-US" dirty="0" smtClean="0">
                <a:effectLst/>
              </a:rPr>
              <a:t>Conclusion</a:t>
            </a:r>
            <a:endParaRPr lang="en-US" dirty="0">
              <a:effectLst/>
            </a:endParaRPr>
          </a:p>
        </p:txBody>
      </p:sp>
      <p:sp>
        <p:nvSpPr>
          <p:cNvPr id="3" name="Content Placeholder 2"/>
          <p:cNvSpPr>
            <a:spLocks noGrp="1"/>
          </p:cNvSpPr>
          <p:nvPr>
            <p:ph idx="1"/>
          </p:nvPr>
        </p:nvSpPr>
        <p:spPr>
          <a:xfrm>
            <a:off x="335280" y="1554480"/>
            <a:ext cx="9387840" cy="5699760"/>
          </a:xfrm>
        </p:spPr>
        <p:txBody>
          <a:bodyPr/>
          <a:lstStyle/>
          <a:p>
            <a:pPr>
              <a:spcAft>
                <a:spcPts val="669"/>
              </a:spcAft>
            </a:pPr>
            <a:r>
              <a:rPr lang="en-US" sz="3100" dirty="0"/>
              <a:t>Urine testing is more complicated than it seems.</a:t>
            </a:r>
          </a:p>
          <a:p>
            <a:pPr>
              <a:spcAft>
                <a:spcPts val="669"/>
              </a:spcAft>
            </a:pPr>
            <a:r>
              <a:rPr lang="en-US" sz="3100" dirty="0"/>
              <a:t>Like other medical tests, it should be done:</a:t>
            </a:r>
          </a:p>
          <a:p>
            <a:pPr lvl="1">
              <a:spcAft>
                <a:spcPts val="669"/>
              </a:spcAft>
            </a:pPr>
            <a:r>
              <a:rPr lang="en-US" dirty="0" smtClean="0"/>
              <a:t>With an appropriate cognitive framework.</a:t>
            </a:r>
          </a:p>
          <a:p>
            <a:pPr lvl="1">
              <a:spcAft>
                <a:spcPts val="669"/>
              </a:spcAft>
            </a:pPr>
            <a:r>
              <a:rPr lang="en-US" dirty="0" smtClean="0"/>
              <a:t>With appropriate technique.</a:t>
            </a:r>
          </a:p>
          <a:p>
            <a:pPr lvl="1">
              <a:spcAft>
                <a:spcPts val="669"/>
              </a:spcAft>
            </a:pPr>
            <a:r>
              <a:rPr lang="en-US" dirty="0" smtClean="0"/>
              <a:t>With appropriate credentials.</a:t>
            </a:r>
          </a:p>
          <a:p>
            <a:pPr>
              <a:spcBef>
                <a:spcPts val="2835"/>
              </a:spcBef>
              <a:spcAft>
                <a:spcPts val="669"/>
              </a:spcAft>
            </a:pPr>
            <a:r>
              <a:rPr lang="en-US" sz="3100" i="1" dirty="0" err="1"/>
              <a:t>Primum</a:t>
            </a:r>
            <a:r>
              <a:rPr lang="en-US" sz="3100" i="1" dirty="0"/>
              <a:t> non </a:t>
            </a:r>
            <a:r>
              <a:rPr lang="en-US" sz="3100" i="1" dirty="0" err="1"/>
              <a:t>nocere</a:t>
            </a:r>
            <a:r>
              <a:rPr lang="en-US" sz="3100" i="1" dirty="0"/>
              <a:t>:</a:t>
            </a:r>
            <a:r>
              <a:rPr lang="en-US" sz="3100" dirty="0"/>
              <a:t> first do no harm.</a:t>
            </a:r>
          </a:p>
          <a:p>
            <a:pPr lvl="1">
              <a:spcBef>
                <a:spcPts val="0"/>
              </a:spcBef>
              <a:spcAft>
                <a:spcPts val="0"/>
              </a:spcAft>
            </a:pPr>
            <a:r>
              <a:rPr lang="en-US" i="1" dirty="0" smtClean="0"/>
              <a:t>Avoid unnecessary antibiotics and wrong diagnoses!</a:t>
            </a:r>
            <a:endParaRPr lang="en-US" i="1" dirty="0"/>
          </a:p>
        </p:txBody>
      </p:sp>
    </p:spTree>
    <p:extLst>
      <p:ext uri="{BB962C8B-B14F-4D97-AF65-F5344CB8AC3E}">
        <p14:creationId xmlns:p14="http://schemas.microsoft.com/office/powerpoint/2010/main" val="272822778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022600"/>
            <a:ext cx="8968740" cy="949960"/>
          </a:xfrm>
        </p:spPr>
        <p:txBody>
          <a:bodyPr/>
          <a:lstStyle/>
          <a:p>
            <a:r>
              <a:rPr lang="en-US" dirty="0" smtClean="0"/>
              <a:t>Thank you!</a:t>
            </a:r>
            <a:endParaRPr lang="en-US" dirty="0"/>
          </a:p>
        </p:txBody>
      </p:sp>
    </p:spTree>
    <p:extLst>
      <p:ext uri="{BB962C8B-B14F-4D97-AF65-F5344CB8AC3E}">
        <p14:creationId xmlns:p14="http://schemas.microsoft.com/office/powerpoint/2010/main" val="171962339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 y="259080"/>
            <a:ext cx="8968740" cy="863600"/>
          </a:xfrm>
        </p:spPr>
        <p:txBody>
          <a:bodyPr/>
          <a:lstStyle/>
          <a:p>
            <a:pPr algn="ctr"/>
            <a:r>
              <a:rPr lang="en-US" sz="4500" dirty="0">
                <a:solidFill>
                  <a:srgbClr val="1C1C1C"/>
                </a:solidFill>
                <a:effectLst/>
                <a:latin typeface="Arial" pitchFamily="34" charset="0"/>
                <a:cs typeface="Arial" pitchFamily="34" charset="0"/>
              </a:rPr>
              <a:t>If we remember one thing…</a:t>
            </a:r>
          </a:p>
        </p:txBody>
      </p:sp>
      <p:graphicFrame>
        <p:nvGraphicFramePr>
          <p:cNvPr id="4" name="Table Placeholder 3"/>
          <p:cNvGraphicFramePr>
            <a:graphicFrameLocks noGrp="1"/>
          </p:cNvGraphicFramePr>
          <p:nvPr>
            <p:ph type="tbl" idx="1"/>
            <p:extLst>
              <p:ext uri="{D42A27DB-BD31-4B8C-83A1-F6EECF244321}">
                <p14:modId xmlns:p14="http://schemas.microsoft.com/office/powerpoint/2010/main" val="622446591"/>
              </p:ext>
            </p:extLst>
          </p:nvPr>
        </p:nvGraphicFramePr>
        <p:xfrm>
          <a:off x="335280" y="1381759"/>
          <a:ext cx="9387840" cy="5616537"/>
        </p:xfrm>
        <a:graphic>
          <a:graphicData uri="http://schemas.openxmlformats.org/drawingml/2006/table">
            <a:tbl>
              <a:tblPr firstRow="1" bandRow="1">
                <a:tableStyleId>{8EC20E35-A176-4012-BC5E-935CFFF8708E}</a:tableStyleId>
              </a:tblPr>
              <a:tblGrid>
                <a:gridCol w="6294120"/>
                <a:gridCol w="3093720"/>
              </a:tblGrid>
              <a:tr h="656336">
                <a:tc>
                  <a:txBody>
                    <a:bodyPr/>
                    <a:lstStyle/>
                    <a:p>
                      <a:r>
                        <a:rPr lang="en-US" sz="3600" dirty="0" smtClean="0">
                          <a:latin typeface="Georgia"/>
                          <a:cs typeface="Georgia"/>
                        </a:rPr>
                        <a:t>Population</a:t>
                      </a:r>
                      <a:endParaRPr lang="en-US" sz="3600" dirty="0">
                        <a:latin typeface="Georgia"/>
                        <a:cs typeface="Georgia"/>
                      </a:endParaRPr>
                    </a:p>
                  </a:txBody>
                  <a:tcPr marL="100584" marR="100584" marT="51816" marB="51816" anchor="b"/>
                </a:tc>
                <a:tc>
                  <a:txBody>
                    <a:bodyPr/>
                    <a:lstStyle/>
                    <a:p>
                      <a:r>
                        <a:rPr lang="en-US" sz="3600" dirty="0" smtClean="0">
                          <a:latin typeface="Georgia"/>
                          <a:cs typeface="Georgia"/>
                        </a:rPr>
                        <a:t>Prevalence</a:t>
                      </a:r>
                      <a:endParaRPr lang="en-US" sz="3600" dirty="0">
                        <a:latin typeface="Georgia"/>
                        <a:cs typeface="Georgia"/>
                      </a:endParaRPr>
                    </a:p>
                  </a:txBody>
                  <a:tcPr marL="100584" marR="100584" marT="51816" marB="51816" anchor="b"/>
                </a:tc>
              </a:tr>
              <a:tr h="837327">
                <a:tc>
                  <a:txBody>
                    <a:bodyPr/>
                    <a:lstStyle/>
                    <a:p>
                      <a:r>
                        <a:rPr lang="en-US" sz="3200" dirty="0" smtClean="0">
                          <a:latin typeface="Georgia"/>
                          <a:cs typeface="Georgia"/>
                        </a:rPr>
                        <a:t>Long-term care facility, age ≥70</a:t>
                      </a:r>
                      <a:endParaRPr lang="en-US" sz="3200" dirty="0">
                        <a:latin typeface="Georgia"/>
                        <a:cs typeface="Georgia"/>
                      </a:endParaRPr>
                    </a:p>
                  </a:txBody>
                  <a:tcPr marL="100584" marR="100584" marT="51816" marB="51816" anchor="b"/>
                </a:tc>
                <a:tc>
                  <a:txBody>
                    <a:bodyPr/>
                    <a:lstStyle/>
                    <a:p>
                      <a:endParaRPr lang="en-US" sz="3200" dirty="0">
                        <a:latin typeface="Georgia"/>
                        <a:cs typeface="Georgia"/>
                      </a:endParaRPr>
                    </a:p>
                  </a:txBody>
                  <a:tcPr marL="100584" marR="100584" marT="51816" marB="51816" anchor="b"/>
                </a:tc>
              </a:tr>
              <a:tr h="656336">
                <a:tc>
                  <a:txBody>
                    <a:bodyPr/>
                    <a:lstStyle/>
                    <a:p>
                      <a:r>
                        <a:rPr lang="en-US" sz="3200" dirty="0" smtClean="0">
                          <a:latin typeface="Georgia"/>
                          <a:cs typeface="Georgia"/>
                        </a:rPr>
                        <a:t>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25-50%</a:t>
                      </a:r>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15-40%</a:t>
                      </a:r>
                      <a:endParaRPr lang="en-US" sz="3600" b="1" dirty="0">
                        <a:latin typeface="Georgia"/>
                        <a:cs typeface="Georgia"/>
                      </a:endParaRPr>
                    </a:p>
                  </a:txBody>
                  <a:tcPr marL="100584" marR="100584" marT="51816" marB="51816" anchor="b"/>
                </a:tc>
              </a:tr>
              <a:tr h="756815">
                <a:tc>
                  <a:txBody>
                    <a:bodyPr/>
                    <a:lstStyle/>
                    <a:p>
                      <a:r>
                        <a:rPr lang="en-US" sz="3200" dirty="0" smtClean="0">
                          <a:latin typeface="Georgia"/>
                          <a:cs typeface="Georgia"/>
                        </a:rPr>
                        <a:t>Community, age ≥70</a:t>
                      </a:r>
                      <a:endParaRPr lang="en-US" sz="3200" dirty="0">
                        <a:latin typeface="Georgia"/>
                        <a:cs typeface="Georgia"/>
                      </a:endParaRPr>
                    </a:p>
                  </a:txBody>
                  <a:tcPr marL="100584" marR="100584" marT="51816" marB="51816" anchor="b"/>
                </a:tc>
                <a:tc>
                  <a:txBody>
                    <a:bodyPr/>
                    <a:lstStyle/>
                    <a:p>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11-16%</a:t>
                      </a:r>
                      <a:endParaRPr lang="en-US" sz="3600" b="1" dirty="0">
                        <a:latin typeface="Georgia"/>
                        <a:cs typeface="Georgia"/>
                      </a:endParaRPr>
                    </a:p>
                  </a:txBody>
                  <a:tcPr marL="100584" marR="100584" marT="51816" marB="51816" anchor="b"/>
                </a:tc>
              </a:tr>
              <a:tr h="656336">
                <a:tc>
                  <a:txBody>
                    <a:bodyPr/>
                    <a:lstStyle/>
                    <a:p>
                      <a:r>
                        <a:rPr lang="en-US" sz="3200" dirty="0" smtClean="0">
                          <a:latin typeface="Georgia"/>
                          <a:cs typeface="Georgia"/>
                        </a:rPr>
                        <a:t>	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4-19%</a:t>
                      </a:r>
                      <a:endParaRPr lang="en-US" sz="3600" b="1" dirty="0">
                        <a:latin typeface="Georgia"/>
                        <a:cs typeface="Georgia"/>
                      </a:endParaRPr>
                    </a:p>
                  </a:txBody>
                  <a:tcPr marL="100584" marR="100584" marT="51816" marB="51816" anchor="b"/>
                </a:tc>
              </a:tr>
              <a:tr h="740715">
                <a:tc>
                  <a:txBody>
                    <a:bodyPr/>
                    <a:lstStyle/>
                    <a:p>
                      <a:r>
                        <a:rPr lang="en-US" sz="3200" dirty="0" smtClean="0">
                          <a:latin typeface="Georgia"/>
                          <a:cs typeface="Georgia"/>
                        </a:rPr>
                        <a:t>Healthy pre-menopausal women</a:t>
                      </a:r>
                      <a:endParaRPr lang="en-US" sz="3200" dirty="0">
                        <a:latin typeface="Georgia"/>
                        <a:cs typeface="Georgia"/>
                      </a:endParaRPr>
                    </a:p>
                  </a:txBody>
                  <a:tcPr marL="100584" marR="100584" marT="51816" marB="51816" anchor="b"/>
                </a:tc>
                <a:tc>
                  <a:txBody>
                    <a:bodyPr/>
                    <a:lstStyle/>
                    <a:p>
                      <a:r>
                        <a:rPr lang="en-US" sz="3600" b="1" dirty="0" smtClean="0">
                          <a:latin typeface="Georgia"/>
                          <a:cs typeface="Georgia"/>
                        </a:rPr>
                        <a:t>1-5%</a:t>
                      </a:r>
                      <a:endParaRPr lang="en-US" sz="3600" b="1" dirty="0">
                        <a:latin typeface="Georgia"/>
                        <a:cs typeface="Georgia"/>
                      </a:endParaRPr>
                    </a:p>
                  </a:txBody>
                  <a:tcPr marL="100584" marR="100584" marT="51816" marB="51816" anchor="b"/>
                </a:tc>
              </a:tr>
            </a:tbl>
          </a:graphicData>
        </a:graphic>
      </p:graphicFrame>
    </p:spTree>
    <p:extLst>
      <p:ext uri="{BB962C8B-B14F-4D97-AF65-F5344CB8AC3E}">
        <p14:creationId xmlns:p14="http://schemas.microsoft.com/office/powerpoint/2010/main" val="286816283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8549640" cy="1666028"/>
          </a:xfrm>
        </p:spPr>
        <p:txBody>
          <a:bodyPr/>
          <a:lstStyle/>
          <a:p>
            <a:r>
              <a:rPr lang="en-US" sz="4400" dirty="0"/>
              <a:t>INFORMATION AND </a:t>
            </a:r>
            <a:r>
              <a:rPr lang="en-US" sz="4400" dirty="0" smtClean="0"/>
              <a:t/>
            </a:r>
            <a:br>
              <a:rPr lang="en-US" sz="4400" dirty="0" smtClean="0"/>
            </a:br>
            <a:r>
              <a:rPr lang="en-US" sz="4400" dirty="0" smtClean="0"/>
              <a:t>PROGRAM </a:t>
            </a:r>
            <a:r>
              <a:rPr lang="en-US" sz="4400" dirty="0"/>
              <a:t>MATERIALS</a:t>
            </a:r>
          </a:p>
        </p:txBody>
      </p:sp>
      <p:sp>
        <p:nvSpPr>
          <p:cNvPr id="3" name="Subtitle 2"/>
          <p:cNvSpPr>
            <a:spLocks noGrp="1"/>
          </p:cNvSpPr>
          <p:nvPr>
            <p:ph type="subTitle" idx="1"/>
          </p:nvPr>
        </p:nvSpPr>
        <p:spPr>
          <a:xfrm>
            <a:off x="762000" y="2362200"/>
            <a:ext cx="7802880" cy="1986280"/>
          </a:xfrm>
        </p:spPr>
        <p:txBody>
          <a:bodyPr/>
          <a:lstStyle/>
          <a:p>
            <a:pPr algn="l"/>
            <a:r>
              <a:rPr lang="en-US" sz="2400" dirty="0"/>
              <a:t>UTI in the </a:t>
            </a:r>
            <a:r>
              <a:rPr lang="en-US" sz="2400" dirty="0" smtClean="0"/>
              <a:t>Elderly Educational </a:t>
            </a:r>
            <a:r>
              <a:rPr lang="en-US" sz="2400" dirty="0"/>
              <a:t>and Practice Support </a:t>
            </a:r>
            <a:r>
              <a:rPr lang="en-US" sz="2400" dirty="0" smtClean="0"/>
              <a:t>Tools</a:t>
            </a:r>
          </a:p>
          <a:p>
            <a:pPr algn="l"/>
            <a:r>
              <a:rPr lang="en-US" sz="3200" u="sng" dirty="0" smtClean="0">
                <a:solidFill>
                  <a:srgbClr val="3700C0"/>
                </a:solidFill>
              </a:rPr>
              <a:t>www.macoalition.org/uti-elderly-tools</a:t>
            </a:r>
            <a:endParaRPr lang="en-US" sz="2800" u="sng" dirty="0"/>
          </a:p>
          <a:p>
            <a:pPr algn="l"/>
            <a:r>
              <a:rPr lang="en-US" dirty="0"/>
              <a:t> </a:t>
            </a:r>
          </a:p>
          <a:p>
            <a:pPr algn="l"/>
            <a:r>
              <a:rPr lang="en-US" sz="2800" dirty="0" smtClean="0"/>
              <a:t>Questions? Please </a:t>
            </a:r>
            <a:r>
              <a:rPr lang="en-US" sz="2800" dirty="0"/>
              <a:t>email</a:t>
            </a:r>
            <a:r>
              <a:rPr lang="en-US" sz="2400" dirty="0"/>
              <a:t> </a:t>
            </a:r>
            <a:endParaRPr lang="en-US" sz="2400" dirty="0" smtClean="0"/>
          </a:p>
          <a:p>
            <a:pPr algn="l"/>
            <a:r>
              <a:rPr lang="en-US" sz="3200" u="sng" dirty="0" smtClean="0">
                <a:solidFill>
                  <a:srgbClr val="0070C0"/>
                </a:solidFill>
              </a:rPr>
              <a:t>macoalition@macoalition.org</a:t>
            </a:r>
          </a:p>
          <a:p>
            <a:pPr algn="l"/>
            <a:r>
              <a:rPr lang="en-US" dirty="0"/>
              <a:t> </a:t>
            </a:r>
          </a:p>
          <a:p>
            <a:pPr algn="l"/>
            <a:endParaRPr lang="en-US" dirty="0"/>
          </a:p>
        </p:txBody>
      </p:sp>
      <p:sp>
        <p:nvSpPr>
          <p:cNvPr id="4" name="Slide Number Placeholder 3"/>
          <p:cNvSpPr>
            <a:spLocks noGrp="1"/>
          </p:cNvSpPr>
          <p:nvPr>
            <p:ph type="sldNum" sz="quarter" idx="12"/>
          </p:nvPr>
        </p:nvSpPr>
        <p:spPr>
          <a:xfrm>
            <a:off x="7696200" y="7162800"/>
            <a:ext cx="2095500" cy="441960"/>
          </a:xfrm>
        </p:spPr>
        <p:txBody>
          <a:bodyPr/>
          <a:lstStyle/>
          <a:p>
            <a:pPr>
              <a:defRPr/>
            </a:pPr>
            <a:fld id="{9FEC5D0F-1A2A-4F7A-A7C3-D2FA72C23A8D}" type="slidenum">
              <a:rPr lang="en-US" smtClean="0"/>
              <a:pPr>
                <a:defRPr/>
              </a:pPr>
              <a:t>88</a:t>
            </a:fld>
            <a:endParaRPr lang="en-US" dirty="0"/>
          </a:p>
        </p:txBody>
      </p:sp>
    </p:spTree>
    <p:extLst>
      <p:ext uri="{BB962C8B-B14F-4D97-AF65-F5344CB8AC3E}">
        <p14:creationId xmlns:p14="http://schemas.microsoft.com/office/powerpoint/2010/main" val="18565700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754380" y="431800"/>
            <a:ext cx="8549640" cy="1295400"/>
          </a:xfrm>
        </p:spPr>
        <p:txBody>
          <a:bodyPr/>
          <a:lstStyle/>
          <a:p>
            <a:r>
              <a:rPr lang="en-US" altLang="en-US" dirty="0" smtClean="0"/>
              <a:t>Continuing Education Credits</a:t>
            </a:r>
          </a:p>
        </p:txBody>
      </p:sp>
      <p:sp>
        <p:nvSpPr>
          <p:cNvPr id="3075" name="Content Placeholder 2"/>
          <p:cNvSpPr>
            <a:spLocks noGrp="1"/>
          </p:cNvSpPr>
          <p:nvPr>
            <p:ph idx="1"/>
          </p:nvPr>
        </p:nvSpPr>
        <p:spPr>
          <a:xfrm>
            <a:off x="586740" y="2159000"/>
            <a:ext cx="8968740" cy="3251200"/>
          </a:xfrm>
        </p:spPr>
        <p:txBody>
          <a:bodyPr/>
          <a:lstStyle/>
          <a:p>
            <a:pPr>
              <a:buFont typeface="Wingdings" pitchFamily="2" charset="2"/>
              <a:buChar char="§"/>
              <a:defRPr/>
            </a:pPr>
            <a:r>
              <a:rPr lang="en-US" altLang="en-US" dirty="0" smtClean="0"/>
              <a:t>Survey for Nursing CEU credit</a:t>
            </a:r>
          </a:p>
          <a:p>
            <a:pPr lvl="1">
              <a:buFont typeface="Wingdings" pitchFamily="2" charset="2"/>
              <a:buChar char="§"/>
              <a:defRPr/>
            </a:pPr>
            <a:r>
              <a:rPr lang="en-US" altLang="en-US" sz="2700" dirty="0">
                <a:solidFill>
                  <a:srgbClr val="FF0000"/>
                </a:solidFill>
              </a:rPr>
              <a:t>https://www.surveymonkey.com/s/2014EDWebinar</a:t>
            </a:r>
            <a:endParaRPr lang="en-US" altLang="en-US" sz="3000" i="1" dirty="0"/>
          </a:p>
          <a:p>
            <a:pPr>
              <a:buFont typeface="Wingdings" pitchFamily="2" charset="2"/>
              <a:buChar char="§"/>
              <a:defRPr/>
            </a:pPr>
            <a:r>
              <a:rPr lang="en-US" altLang="en-US" sz="3100" dirty="0"/>
              <a:t>Physician, Nursing Home Administrator, or Pharmacist CME credit</a:t>
            </a:r>
          </a:p>
          <a:p>
            <a:pPr lvl="1">
              <a:buFont typeface="Wingdings" pitchFamily="2" charset="2"/>
              <a:buChar char="§"/>
              <a:defRPr/>
            </a:pPr>
            <a:r>
              <a:rPr lang="en-US" altLang="en-US" sz="2600" dirty="0"/>
              <a:t>please email </a:t>
            </a:r>
            <a:r>
              <a:rPr lang="en-US" altLang="en-US" sz="2600" u="sng" dirty="0" smtClean="0"/>
              <a:t>macoalition@macoalition.org</a:t>
            </a:r>
            <a:r>
              <a:rPr lang="en-US" altLang="en-US" sz="2600" dirty="0" smtClean="0"/>
              <a:t> for </a:t>
            </a:r>
            <a:r>
              <a:rPr lang="en-US" altLang="en-US" sz="2600" dirty="0"/>
              <a:t>your </a:t>
            </a:r>
            <a:r>
              <a:rPr lang="en-US" altLang="en-US" sz="2600" dirty="0" smtClean="0"/>
              <a:t>survey</a:t>
            </a:r>
          </a:p>
          <a:p>
            <a:pPr>
              <a:buFont typeface="Wingdings" pitchFamily="2" charset="2"/>
              <a:buChar char="§"/>
              <a:defRPr/>
            </a:pPr>
            <a:endParaRPr lang="en-US" altLang="en-US" sz="2300" dirty="0"/>
          </a:p>
          <a:p>
            <a:pPr>
              <a:buFont typeface="Wingdings" pitchFamily="2" charset="2"/>
              <a:buChar char="§"/>
              <a:defRPr/>
            </a:pPr>
            <a:endParaRPr lang="en-US" altLang="en-US" dirty="0" smtClean="0"/>
          </a:p>
          <a:p>
            <a:pPr lvl="2">
              <a:buFont typeface="Monotype Sorts"/>
              <a:buNone/>
              <a:defRPr/>
            </a:pPr>
            <a:endParaRPr lang="en-US" altLang="en-US" sz="2200" dirty="0"/>
          </a:p>
        </p:txBody>
      </p:sp>
      <p:sp>
        <p:nvSpPr>
          <p:cNvPr id="2" name="Slide Number Placeholder 1"/>
          <p:cNvSpPr>
            <a:spLocks noGrp="1"/>
          </p:cNvSpPr>
          <p:nvPr>
            <p:ph type="sldNum" sz="quarter" idx="12"/>
          </p:nvPr>
        </p:nvSpPr>
        <p:spPr/>
        <p:txBody>
          <a:bodyPr/>
          <a:lstStyle/>
          <a:p>
            <a:pPr>
              <a:defRPr/>
            </a:pPr>
            <a:fld id="{BD838C7B-D901-4744-A9D4-646317EBA633}" type="slidenum">
              <a:rPr lang="en-US" smtClean="0">
                <a:solidFill>
                  <a:prstClr val="black">
                    <a:tint val="75000"/>
                  </a:prstClr>
                </a:solidFill>
              </a:rPr>
              <a:pPr>
                <a:defRPr/>
              </a:pPr>
              <a:t>89</a:t>
            </a:fld>
            <a:endParaRPr lang="en-US">
              <a:solidFill>
                <a:prstClr val="black">
                  <a:tint val="75000"/>
                </a:prstClr>
              </a:solidFill>
            </a:endParaRPr>
          </a:p>
        </p:txBody>
      </p:sp>
    </p:spTree>
    <p:extLst>
      <p:ext uri="{BB962C8B-B14F-4D97-AF65-F5344CB8AC3E}">
        <p14:creationId xmlns:p14="http://schemas.microsoft.com/office/powerpoint/2010/main" val="3455820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0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3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4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5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6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7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8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9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0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3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4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5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6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7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8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9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0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3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4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5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6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7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8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9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0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3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4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5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6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7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8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9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0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3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4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5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6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7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58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59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0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1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2_IEMH Slides 5">
  <a:themeElements>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IEMH Slides 5">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spDef>
    <a:lnDef>
      <a:spPr bwMode="auto">
        <a:xfrm>
          <a:off x="0" y="0"/>
          <a:ext cx="1" cy="1"/>
        </a:xfrm>
        <a:custGeom>
          <a:avLst/>
          <a:gdLst/>
          <a:ahLst/>
          <a:cxnLst/>
          <a:rect l="0" t="0" r="0" b="0"/>
          <a:pathLst/>
        </a:custGeom>
        <a:noFill/>
        <a:ln w="76200" cap="flat" cmpd="sng" algn="ctr">
          <a:solidFill>
            <a:srgbClr val="8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ahoma" charset="0"/>
            <a:ea typeface="ＭＳ Ｐゴシック" charset="0"/>
          </a:defRPr>
        </a:defPPr>
      </a:lstStyle>
    </a:lnDef>
  </a:objectDefaults>
  <a:extraClrSchemeLst>
    <a:extraClrScheme>
      <a:clrScheme name="IEMH Slides 5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IEMH Slides 5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IEMH Slides 5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IEMH Slides 5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IEMH Slides 5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IEMH Slides 5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IEMH Slides 5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IEMH Slides 5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IEMH Slides 5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Blank Presentation">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3378</TotalTime>
  <Words>2278</Words>
  <Application>Microsoft Office PowerPoint</Application>
  <PresentationFormat>Custom</PresentationFormat>
  <Paragraphs>477</Paragraphs>
  <Slides>89</Slides>
  <Notes>21</Notes>
  <HiddenSlides>0</HiddenSlides>
  <MMClips>0</MMClips>
  <ScaleCrop>false</ScaleCrop>
  <HeadingPairs>
    <vt:vector size="6" baseType="variant">
      <vt:variant>
        <vt:lpstr>Theme</vt:lpstr>
      </vt:variant>
      <vt:variant>
        <vt:i4>66</vt:i4>
      </vt:variant>
      <vt:variant>
        <vt:lpstr>Embedded OLE Servers</vt:lpstr>
      </vt:variant>
      <vt:variant>
        <vt:i4>1</vt:i4>
      </vt:variant>
      <vt:variant>
        <vt:lpstr>Slide Titles</vt:lpstr>
      </vt:variant>
      <vt:variant>
        <vt:i4>89</vt:i4>
      </vt:variant>
    </vt:vector>
  </HeadingPairs>
  <TitlesOfParts>
    <vt:vector size="156" baseType="lpstr">
      <vt:lpstr>Default Design</vt:lpstr>
      <vt:lpstr>Office Theme</vt:lpstr>
      <vt:lpstr>IEMH Slides 5</vt:lpstr>
      <vt:lpstr>1_IEMH Slides 5</vt:lpstr>
      <vt:lpstr>2_IEMH Slides 5</vt:lpstr>
      <vt:lpstr>3_IEMH Slides 5</vt:lpstr>
      <vt:lpstr>4_IEMH Slides 5</vt:lpstr>
      <vt:lpstr>5_IEMH Slides 5</vt:lpstr>
      <vt:lpstr>6_IEMH Slides 5</vt:lpstr>
      <vt:lpstr>7_IEMH Slides 5</vt:lpstr>
      <vt:lpstr>8_IEMH Slides 5</vt:lpstr>
      <vt:lpstr>9_IEMH Slides 5</vt:lpstr>
      <vt:lpstr>10_IEMH Slides 5</vt:lpstr>
      <vt:lpstr>11_IEMH Slides 5</vt:lpstr>
      <vt:lpstr>12_IEMH Slides 5</vt:lpstr>
      <vt:lpstr>13_IEMH Slides 5</vt:lpstr>
      <vt:lpstr>14_IEMH Slides 5</vt:lpstr>
      <vt:lpstr>15_IEMH Slides 5</vt:lpstr>
      <vt:lpstr>16_IEMH Slides 5</vt:lpstr>
      <vt:lpstr>17_IEMH Slides 5</vt:lpstr>
      <vt:lpstr>18_IEMH Slides 5</vt:lpstr>
      <vt:lpstr>19_IEMH Slides 5</vt:lpstr>
      <vt:lpstr>20_IEMH Slides 5</vt:lpstr>
      <vt:lpstr>21_IEMH Slides 5</vt:lpstr>
      <vt:lpstr>22_IEMH Slides 5</vt:lpstr>
      <vt:lpstr>23_IEMH Slides 5</vt:lpstr>
      <vt:lpstr>24_IEMH Slides 5</vt:lpstr>
      <vt:lpstr>25_IEMH Slides 5</vt:lpstr>
      <vt:lpstr>26_IEMH Slides 5</vt:lpstr>
      <vt:lpstr>27_IEMH Slides 5</vt:lpstr>
      <vt:lpstr>28_IEMH Slides 5</vt:lpstr>
      <vt:lpstr>29_IEMH Slides 5</vt:lpstr>
      <vt:lpstr>30_IEMH Slides 5</vt:lpstr>
      <vt:lpstr>31_IEMH Slides 5</vt:lpstr>
      <vt:lpstr>32_IEMH Slides 5</vt:lpstr>
      <vt:lpstr>33_IEMH Slides 5</vt:lpstr>
      <vt:lpstr>34_IEMH Slides 5</vt:lpstr>
      <vt:lpstr>35_IEMH Slides 5</vt:lpstr>
      <vt:lpstr>36_IEMH Slides 5</vt:lpstr>
      <vt:lpstr>37_IEMH Slides 5</vt:lpstr>
      <vt:lpstr>38_IEMH Slides 5</vt:lpstr>
      <vt:lpstr>39_IEMH Slides 5</vt:lpstr>
      <vt:lpstr>40_IEMH Slides 5</vt:lpstr>
      <vt:lpstr>41_IEMH Slides 5</vt:lpstr>
      <vt:lpstr>42_IEMH Slides 5</vt:lpstr>
      <vt:lpstr>43_IEMH Slides 5</vt:lpstr>
      <vt:lpstr>44_IEMH Slides 5</vt:lpstr>
      <vt:lpstr>45_IEMH Slides 5</vt:lpstr>
      <vt:lpstr>46_IEMH Slides 5</vt:lpstr>
      <vt:lpstr>47_IEMH Slides 5</vt:lpstr>
      <vt:lpstr>48_IEMH Slides 5</vt:lpstr>
      <vt:lpstr>49_IEMH Slides 5</vt:lpstr>
      <vt:lpstr>50_IEMH Slides 5</vt:lpstr>
      <vt:lpstr>51_IEMH Slides 5</vt:lpstr>
      <vt:lpstr>52_IEMH Slides 5</vt:lpstr>
      <vt:lpstr>53_IEMH Slides 5</vt:lpstr>
      <vt:lpstr>54_IEMH Slides 5</vt:lpstr>
      <vt:lpstr>55_IEMH Slides 5</vt:lpstr>
      <vt:lpstr>56_IEMH Slides 5</vt:lpstr>
      <vt:lpstr>57_IEMH Slides 5</vt:lpstr>
      <vt:lpstr>58_IEMH Slides 5</vt:lpstr>
      <vt:lpstr>59_IEMH Slides 5</vt:lpstr>
      <vt:lpstr>60_IEMH Slides 5</vt:lpstr>
      <vt:lpstr>61_IEMH Slides 5</vt:lpstr>
      <vt:lpstr>62_IEMH Slides 5</vt:lpstr>
      <vt:lpstr>Blank Presentation</vt:lpstr>
      <vt:lpstr>Photo Editor Photo</vt:lpstr>
      <vt:lpstr>ANTIBIOTIC STEWARDSHIP IN THE ELDERLY: Decreasing Misdiagnosis of UTI In the Emergency Department July 10, 2014 </vt:lpstr>
      <vt:lpstr>PowerPoint Presentation</vt:lpstr>
      <vt:lpstr>PowerPoint Presentation</vt:lpstr>
      <vt:lpstr> The Antibiotic Resistance Crisis: Overuse and Misuse in the Elderly</vt:lpstr>
      <vt:lpstr>Antibiotics in Long Term Care and the Elderly</vt:lpstr>
      <vt:lpstr>The importance of prudent use of antibiotics</vt:lpstr>
      <vt:lpstr>Bad Bugs No Drugs</vt:lpstr>
      <vt:lpstr>The drug development pipeline for antibacterials</vt:lpstr>
      <vt:lpstr> </vt:lpstr>
      <vt:lpstr>Antimicrobial Therapy </vt:lpstr>
      <vt:lpstr>What is Antimicrobial Stewardship?</vt:lpstr>
      <vt:lpstr>Why focus on long term care and the elderly?</vt:lpstr>
      <vt:lpstr>Why focus on long term care and the elderly?</vt:lpstr>
      <vt:lpstr>Antibiotic misuse adversely impacts patients</vt:lpstr>
      <vt:lpstr>Case</vt:lpstr>
      <vt:lpstr>Case</vt:lpstr>
      <vt:lpstr>PowerPoint Presentation</vt:lpstr>
      <vt:lpstr>PowerPoint Presentation</vt:lpstr>
      <vt:lpstr>PowerPoint Presentation</vt:lpstr>
      <vt:lpstr>Colonized or Infected: What is the Difference?</vt:lpstr>
      <vt:lpstr>PowerPoint Presentation</vt:lpstr>
      <vt:lpstr>What could have been done differently?</vt:lpstr>
      <vt:lpstr>Take Home Points</vt:lpstr>
      <vt:lpstr>When it comes to resistance</vt:lpstr>
      <vt:lpstr>Antibiotic Stewardship and the Misdiagnosis of UTI</vt:lpstr>
      <vt:lpstr>Under normal conditions…</vt:lpstr>
      <vt:lpstr>PowerPoint Presentation</vt:lpstr>
      <vt:lpstr>PowerPoint Presentation</vt:lpstr>
      <vt:lpstr>PowerPoint Presentation</vt:lpstr>
      <vt:lpstr>Infectious Disease Society of America: “Do not test, do not treat”</vt:lpstr>
      <vt:lpstr>Asymptomatic Bacteriuria</vt:lpstr>
      <vt:lpstr>PowerPoint Presentation</vt:lpstr>
      <vt:lpstr>Example of evidence</vt:lpstr>
      <vt:lpstr>PowerPoint Presentation</vt:lpstr>
      <vt:lpstr>PowerPoint Presentation</vt:lpstr>
      <vt:lpstr>PowerPoint Presentation</vt:lpstr>
      <vt:lpstr>IDSA: let’s say it again:</vt:lpstr>
      <vt:lpstr>Case Vignette</vt:lpstr>
      <vt:lpstr>Case Vignette</vt:lpstr>
      <vt:lpstr>Challenges</vt:lpstr>
      <vt:lpstr>But the real challenge is…</vt:lpstr>
      <vt:lpstr>PowerPoint Presentation</vt:lpstr>
      <vt:lpstr>Reminder</vt:lpstr>
      <vt:lpstr>Antibiotics in long-term care</vt:lpstr>
      <vt:lpstr>PowerPoint Presentation</vt:lpstr>
      <vt:lpstr>Overlapping Sets</vt:lpstr>
      <vt:lpstr>Is it really so complicated?</vt:lpstr>
      <vt:lpstr>PowerPoint Presentation</vt:lpstr>
      <vt:lpstr>PowerPoint Presentation</vt:lpstr>
      <vt:lpstr>Let’s review the ways of getting the sample:</vt:lpstr>
      <vt:lpstr>Needle aspiration and catheterization:</vt:lpstr>
      <vt:lpstr>Midstream Clean-Catch</vt:lpstr>
      <vt:lpstr>Midstream Clean-Catch</vt:lpstr>
      <vt:lpstr>Midstream Clean-Catch</vt:lpstr>
      <vt:lpstr>Facts about Midstream Clean-Catch samples</vt:lpstr>
      <vt:lpstr>First-void non-clean-catch (the “dirty catch”)</vt:lpstr>
      <vt:lpstr>Mid-stream and  first-void?</vt:lpstr>
      <vt:lpstr>PowerPoint Presentation</vt:lpstr>
      <vt:lpstr>PowerPoint Presentation</vt:lpstr>
      <vt:lpstr>How can we function with such complexity?</vt:lpstr>
      <vt:lpstr>conceptual framework: Spectrum of Appropriateness for urine testing &amp; treatment</vt:lpstr>
      <vt:lpstr>Spectrum of Appropriateness</vt:lpstr>
      <vt:lpstr>PowerPoint Presentation</vt:lpstr>
      <vt:lpstr>No symptoms</vt:lpstr>
      <vt:lpstr>Specific symptoms</vt:lpstr>
      <vt:lpstr>Non-specific symptoms</vt:lpstr>
      <vt:lpstr>The Gray Zone</vt:lpstr>
      <vt:lpstr>The Gray Zone – Evidence? Can J Emerg Med 2007;9(2):87-92</vt:lpstr>
      <vt:lpstr>Study Definitions</vt:lpstr>
      <vt:lpstr>The gray zone patient probably does NOT have UTI! (p value = 0.34)</vt:lpstr>
      <vt:lpstr>Why is this important?</vt:lpstr>
      <vt:lpstr>Antibiotic Stewardship</vt:lpstr>
      <vt:lpstr>We are already in stewardship mode for:</vt:lpstr>
      <vt:lpstr>Efficiency</vt:lpstr>
      <vt:lpstr>Financial Implications</vt:lpstr>
      <vt:lpstr>Premature Closure/ Patient Safety</vt:lpstr>
      <vt:lpstr>Case Vignette 2</vt:lpstr>
      <vt:lpstr>Case Vignette 2</vt:lpstr>
      <vt:lpstr>What to do about collection?</vt:lpstr>
      <vt:lpstr>With a “positive” result in hand…can I defer antibiotics? More communication!</vt:lpstr>
      <vt:lpstr>General Take-Home Messages</vt:lpstr>
      <vt:lpstr>Prescribers</vt:lpstr>
      <vt:lpstr>Nurses and Assistants</vt:lpstr>
      <vt:lpstr>Leadership</vt:lpstr>
      <vt:lpstr>Conclusion</vt:lpstr>
      <vt:lpstr>Thank you!</vt:lpstr>
      <vt:lpstr>If we remember one thing…</vt:lpstr>
      <vt:lpstr>INFORMATION AND  PROGRAM MATERIALS</vt:lpstr>
      <vt:lpstr>Continuing Education Credits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stewardship and beyond</dc:title>
  <dc:creator>Owner</dc:creator>
  <cp:lastModifiedBy>Emily Biocchi</cp:lastModifiedBy>
  <cp:revision>37</cp:revision>
  <dcterms:created xsi:type="dcterms:W3CDTF">2012-09-26T17:47:37Z</dcterms:created>
  <dcterms:modified xsi:type="dcterms:W3CDTF">2014-07-10T12:03:55Z</dcterms:modified>
</cp:coreProperties>
</file>